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1" r:id="rId8"/>
    <p:sldId id="264" r:id="rId9"/>
    <p:sldId id="265"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BF1CA-AD73-474E-91A7-A97B0CE0F816}"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F1CA-AD73-474E-91A7-A97B0CE0F816}"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F1CA-AD73-474E-91A7-A97B0CE0F816}"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F1CA-AD73-474E-91A7-A97B0CE0F816}"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BF1CA-AD73-474E-91A7-A97B0CE0F816}"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BF1CA-AD73-474E-91A7-A97B0CE0F816}"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BF1CA-AD73-474E-91A7-A97B0CE0F816}"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BF1CA-AD73-474E-91A7-A97B0CE0F816}"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BF1CA-AD73-474E-91A7-A97B0CE0F816}"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F1CA-AD73-474E-91A7-A97B0CE0F816}"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F1CA-AD73-474E-91A7-A97B0CE0F816}"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EE034-2039-45B8-9F57-7F03EC6B1E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BF1CA-AD73-474E-91A7-A97B0CE0F816}" type="datetimeFigureOut">
              <a:rPr lang="en-US" smtClean="0"/>
              <a:pPr/>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EE034-2039-45B8-9F57-7F03EC6B1E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05000"/>
            <a:ext cx="3819379" cy="646331"/>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sz="3600" dirty="0" smtClean="0"/>
              <a:t>Armature Reaction </a:t>
            </a:r>
            <a:endParaRPr lang="en-US" sz="3600" dirty="0"/>
          </a:p>
        </p:txBody>
      </p:sp>
      <p:sp>
        <p:nvSpPr>
          <p:cNvPr id="3" name="TextBox 2"/>
          <p:cNvSpPr txBox="1"/>
          <p:nvPr/>
        </p:nvSpPr>
        <p:spPr>
          <a:xfrm>
            <a:off x="685800" y="4038600"/>
            <a:ext cx="1537665" cy="523220"/>
          </a:xfrm>
          <a:prstGeom prst="rect">
            <a:avLst/>
          </a:prstGeom>
          <a:noFill/>
        </p:spPr>
        <p:txBody>
          <a:bodyPr wrap="none" rtlCol="0">
            <a:spAutoFit/>
          </a:bodyPr>
          <a:lstStyle/>
          <a:p>
            <a:r>
              <a:rPr lang="en-US" sz="2800" dirty="0" smtClean="0"/>
              <a:t>Lecture 5</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800" y="304800"/>
            <a:ext cx="8686800" cy="6019800"/>
          </a:xfrm>
        </p:spPr>
        <p:txBody>
          <a:bodyPr>
            <a:normAutofit lnSpcReduction="10000"/>
          </a:bodyPr>
          <a:lstStyle/>
          <a:p>
            <a:pPr algn="just">
              <a:buNone/>
            </a:pPr>
            <a:r>
              <a:rPr lang="en-US" sz="2000" dirty="0" smtClean="0">
                <a:cs typeface="Arial" pitchFamily="34" charset="0"/>
              </a:rPr>
              <a:t>ANOTHER APPROACH :-</a:t>
            </a:r>
          </a:p>
          <a:p>
            <a:pPr algn="just"/>
            <a:r>
              <a:rPr lang="en-US" sz="2000" dirty="0" smtClean="0">
                <a:cs typeface="Arial" pitchFamily="34" charset="0"/>
              </a:rPr>
              <a:t>Sometimes the brushes are fixed in a compromise position (say, one that caused no sparking at two-thirds of full load).</a:t>
            </a:r>
          </a:p>
          <a:p>
            <a:pPr algn="just"/>
            <a:endParaRPr lang="en-US" sz="2000" dirty="0" smtClean="0">
              <a:cs typeface="Arial" pitchFamily="34" charset="0"/>
            </a:endParaRPr>
          </a:p>
          <a:p>
            <a:pPr algn="just"/>
            <a:r>
              <a:rPr lang="en-US" sz="2000" dirty="0" smtClean="0">
                <a:cs typeface="Arial" pitchFamily="34" charset="0"/>
              </a:rPr>
              <a:t> In this case, the motor sparked at no load and somewhat at full load.</a:t>
            </a:r>
          </a:p>
          <a:p>
            <a:pPr algn="just"/>
            <a:endParaRPr lang="en-US" sz="2000" dirty="0" smtClean="0">
              <a:cs typeface="Arial" pitchFamily="34" charset="0"/>
            </a:endParaRPr>
          </a:p>
          <a:p>
            <a:pPr algn="just"/>
            <a:r>
              <a:rPr lang="en-US" sz="2000" dirty="0" smtClean="0">
                <a:cs typeface="Arial" pitchFamily="34" charset="0"/>
              </a:rPr>
              <a:t>If it spent most of its life operating at about two-thirds of full load, then sparking was minimized.</a:t>
            </a:r>
          </a:p>
          <a:p>
            <a:pPr algn="just"/>
            <a:endParaRPr lang="en-US" sz="2000" dirty="0">
              <a:cs typeface="Arial" pitchFamily="34" charset="0"/>
            </a:endParaRPr>
          </a:p>
          <a:p>
            <a:pPr algn="just"/>
            <a:endParaRPr lang="en-US" sz="2000" dirty="0" smtClean="0">
              <a:cs typeface="Arial" pitchFamily="34" charset="0"/>
            </a:endParaRPr>
          </a:p>
          <a:p>
            <a:pPr>
              <a:buNone/>
            </a:pPr>
            <a:r>
              <a:rPr lang="en-US" sz="2000" dirty="0" smtClean="0"/>
              <a:t>APPLICATION OF BRUSH SHIFTING:-</a:t>
            </a:r>
          </a:p>
          <a:p>
            <a:pPr>
              <a:buNone/>
            </a:pPr>
            <a:endParaRPr lang="en-US" sz="1800" dirty="0" smtClean="0"/>
          </a:p>
          <a:p>
            <a:r>
              <a:rPr lang="en-US" sz="2000" dirty="0" smtClean="0"/>
              <a:t>By about 19 10, the brush-shifting approach to controlling sparking was already obsolete. </a:t>
            </a:r>
          </a:p>
          <a:p>
            <a:r>
              <a:rPr lang="en-US" sz="2000" dirty="0" smtClean="0"/>
              <a:t>Today, brush shifting is only used in very small machines that always run as motors. </a:t>
            </a:r>
          </a:p>
          <a:p>
            <a:r>
              <a:rPr lang="en-US" sz="2000" dirty="0" smtClean="0"/>
              <a:t>This is done because better solutions to the problem are simply not economical in such small motors.</a:t>
            </a:r>
            <a:endParaRPr lang="en-US" sz="2000" dirty="0" smtClean="0">
              <a:latin typeface="Arial" pitchFamily="34" charset="0"/>
              <a:cs typeface="Arial" pitchFamily="34" charset="0"/>
            </a:endParaRPr>
          </a:p>
          <a:p>
            <a:pPr algn="just"/>
            <a:endParaRPr lang="en-US" sz="2000" dirty="0" smtClean="0">
              <a:cs typeface="Arial" pitchFamily="34" charset="0"/>
            </a:endParaRPr>
          </a:p>
          <a:p>
            <a:pPr algn="just"/>
            <a:endParaRPr lang="en-US" sz="2000" dirty="0">
              <a:cs typeface="Arial" pitchFamily="34" charset="0"/>
            </a:endParaRPr>
          </a:p>
          <a:p>
            <a:pPr algn="just"/>
            <a:endParaRPr lang="en-US" sz="2000" dirty="0"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228600"/>
            <a:ext cx="321145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Compensating Windings</a:t>
            </a:r>
            <a:endParaRPr lang="en-US" sz="2400" dirty="0"/>
          </a:p>
        </p:txBody>
      </p:sp>
      <p:sp>
        <p:nvSpPr>
          <p:cNvPr id="3" name="Rectangle 2"/>
          <p:cNvSpPr/>
          <p:nvPr/>
        </p:nvSpPr>
        <p:spPr>
          <a:xfrm>
            <a:off x="0" y="838200"/>
            <a:ext cx="8915400" cy="5016758"/>
          </a:xfrm>
          <a:prstGeom prst="rect">
            <a:avLst/>
          </a:prstGeom>
        </p:spPr>
        <p:txBody>
          <a:bodyPr wrap="square">
            <a:spAutoFit/>
          </a:bodyPr>
          <a:lstStyle/>
          <a:p>
            <a:r>
              <a:rPr lang="en-US" sz="2000" dirty="0"/>
              <a:t>The </a:t>
            </a:r>
            <a:r>
              <a:rPr lang="en-US" sz="2000" dirty="0" smtClean="0"/>
              <a:t>distorting-magnetizing </a:t>
            </a:r>
            <a:r>
              <a:rPr lang="en-US" sz="2000" dirty="0"/>
              <a:t>effect of armature reaction may cause trouble in </a:t>
            </a:r>
            <a:r>
              <a:rPr lang="en-US" sz="2000" dirty="0" err="1" smtClean="0"/>
              <a:t>d.c</a:t>
            </a:r>
            <a:r>
              <a:rPr lang="en-US" sz="2000" dirty="0" smtClean="0"/>
              <a:t>. machines </a:t>
            </a:r>
            <a:r>
              <a:rPr lang="en-US" sz="2000" dirty="0"/>
              <a:t>subjected to large fluctuations in load. In order to neutralize the </a:t>
            </a:r>
            <a:r>
              <a:rPr lang="en-US" sz="2000" dirty="0" smtClean="0"/>
              <a:t>cross magnetizing </a:t>
            </a:r>
            <a:r>
              <a:rPr lang="en-US" sz="2000" dirty="0"/>
              <a:t>effect </a:t>
            </a:r>
            <a:r>
              <a:rPr lang="en-US" sz="2000" dirty="0" smtClean="0"/>
              <a:t>of armature </a:t>
            </a:r>
            <a:r>
              <a:rPr lang="en-US" sz="2000" dirty="0"/>
              <a:t>reaction, </a:t>
            </a:r>
            <a:r>
              <a:rPr lang="en-US" sz="2000" dirty="0" smtClean="0"/>
              <a:t>a compensating </a:t>
            </a:r>
            <a:r>
              <a:rPr lang="en-US" sz="2000" dirty="0"/>
              <a:t>winding </a:t>
            </a:r>
            <a:r>
              <a:rPr lang="en-US" sz="2000" dirty="0" smtClean="0"/>
              <a:t>is used. </a:t>
            </a:r>
            <a:endParaRPr lang="en-US" sz="2000" dirty="0"/>
          </a:p>
          <a:p>
            <a:endParaRPr lang="en-US" sz="2000" dirty="0" smtClean="0"/>
          </a:p>
          <a:p>
            <a:endParaRPr lang="en-US" sz="2000" dirty="0" smtClean="0"/>
          </a:p>
          <a:p>
            <a:r>
              <a:rPr lang="en-US" sz="2000" dirty="0"/>
              <a:t>A compensating winding is</a:t>
            </a:r>
          </a:p>
          <a:p>
            <a:r>
              <a:rPr lang="en-US" sz="2000" dirty="0"/>
              <a:t>an auxiliary winding</a:t>
            </a:r>
          </a:p>
          <a:p>
            <a:r>
              <a:rPr lang="en-US" sz="2000" dirty="0"/>
              <a:t>embedded in slots in the</a:t>
            </a:r>
          </a:p>
          <a:p>
            <a:r>
              <a:rPr lang="en-US" sz="2000" dirty="0"/>
              <a:t>pole faces as shown in </a:t>
            </a:r>
            <a:r>
              <a:rPr lang="en-US" sz="2000" dirty="0" smtClean="0"/>
              <a:t>Fig.</a:t>
            </a:r>
          </a:p>
          <a:p>
            <a:r>
              <a:rPr lang="en-US" sz="2000" dirty="0" smtClean="0"/>
              <a:t> </a:t>
            </a:r>
            <a:r>
              <a:rPr lang="en-US" sz="2000" dirty="0"/>
              <a:t>It is connected in</a:t>
            </a:r>
          </a:p>
          <a:p>
            <a:r>
              <a:rPr lang="en-US" sz="2000" dirty="0"/>
              <a:t>series with armature in a</a:t>
            </a:r>
          </a:p>
          <a:p>
            <a:r>
              <a:rPr lang="en-US" sz="2000" dirty="0"/>
              <a:t>manner so that </a:t>
            </a:r>
            <a:r>
              <a:rPr lang="en-US" sz="2000" dirty="0" smtClean="0"/>
              <a:t>the</a:t>
            </a:r>
            <a:endParaRPr lang="en-US" sz="2000" dirty="0"/>
          </a:p>
          <a:p>
            <a:r>
              <a:rPr lang="en-US" sz="2000" dirty="0"/>
              <a:t>direction of current through the compensating conductors in any one pole face</a:t>
            </a:r>
          </a:p>
          <a:p>
            <a:r>
              <a:rPr lang="en-US" sz="2000" dirty="0"/>
              <a:t>will be opposite to the direction of the current through the adjacent armature</a:t>
            </a:r>
          </a:p>
          <a:p>
            <a:r>
              <a:rPr lang="en-US" sz="2000" dirty="0"/>
              <a:t>conductor</a:t>
            </a:r>
          </a:p>
          <a:p>
            <a:endParaRPr lang="en-US" sz="2000" dirty="0"/>
          </a:p>
        </p:txBody>
      </p:sp>
      <p:pic>
        <p:nvPicPr>
          <p:cNvPr id="5123" name="Picture 3" descr="C:\Users\Sho\Downloads\tmpB6_thumb3.jpg"/>
          <p:cNvPicPr>
            <a:picLocks noChangeAspect="1" noChangeArrowheads="1"/>
          </p:cNvPicPr>
          <p:nvPr/>
        </p:nvPicPr>
        <p:blipFill>
          <a:blip r:embed="rId2" cstate="print"/>
          <a:srcRect/>
          <a:stretch>
            <a:fillRect/>
          </a:stretch>
        </p:blipFill>
        <p:spPr bwMode="auto">
          <a:xfrm>
            <a:off x="3429000" y="1828800"/>
            <a:ext cx="4840705" cy="2590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ho\Downloads\tmpB2_thumb3.jpg"/>
          <p:cNvPicPr>
            <a:picLocks noChangeAspect="1" noChangeArrowheads="1"/>
          </p:cNvPicPr>
          <p:nvPr/>
        </p:nvPicPr>
        <p:blipFill>
          <a:blip r:embed="rId2" cstate="print"/>
          <a:srcRect/>
          <a:stretch>
            <a:fillRect/>
          </a:stretch>
        </p:blipFill>
        <p:spPr bwMode="auto">
          <a:xfrm>
            <a:off x="1447800" y="0"/>
            <a:ext cx="5715000" cy="62666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001000" cy="1477328"/>
          </a:xfrm>
          <a:prstGeom prst="rect">
            <a:avLst/>
          </a:prstGeom>
        </p:spPr>
        <p:txBody>
          <a:bodyPr wrap="square">
            <a:spAutoFit/>
          </a:bodyPr>
          <a:lstStyle/>
          <a:p>
            <a:r>
              <a:rPr lang="en-US" dirty="0"/>
              <a:t>Let us now calculate the number of </a:t>
            </a:r>
            <a:r>
              <a:rPr lang="en-US" dirty="0" smtClean="0"/>
              <a:t>compensating conductors</a:t>
            </a:r>
            <a:r>
              <a:rPr lang="en-US" dirty="0"/>
              <a:t>/ pole face. In calculating the conductors per pole face required </a:t>
            </a:r>
            <a:r>
              <a:rPr lang="en-US" dirty="0" smtClean="0"/>
              <a:t>for the </a:t>
            </a:r>
            <a:r>
              <a:rPr lang="en-US" dirty="0"/>
              <a:t>compensating winding, it should be remembered that the current in </a:t>
            </a:r>
            <a:r>
              <a:rPr lang="en-US" dirty="0" smtClean="0"/>
              <a:t>the compensating </a:t>
            </a:r>
            <a:r>
              <a:rPr lang="en-US" dirty="0"/>
              <a:t>conductors is the armature current </a:t>
            </a:r>
            <a:r>
              <a:rPr lang="en-US" dirty="0" err="1" smtClean="0"/>
              <a:t>Ia</a:t>
            </a:r>
            <a:r>
              <a:rPr lang="en-US" dirty="0" smtClean="0"/>
              <a:t> whereas </a:t>
            </a:r>
            <a:r>
              <a:rPr lang="en-US" dirty="0"/>
              <a:t>the current </a:t>
            </a:r>
            <a:r>
              <a:rPr lang="en-US" dirty="0" smtClean="0"/>
              <a:t>in armature </a:t>
            </a:r>
            <a:r>
              <a:rPr lang="en-US" dirty="0"/>
              <a:t>conductors is </a:t>
            </a:r>
            <a:r>
              <a:rPr lang="en-US" dirty="0" err="1" smtClean="0"/>
              <a:t>Ia</a:t>
            </a:r>
            <a:r>
              <a:rPr lang="en-US" dirty="0" smtClean="0"/>
              <a:t>/A </a:t>
            </a:r>
            <a:r>
              <a:rPr lang="en-US" dirty="0"/>
              <a:t>where A is the number of parallel paths.</a:t>
            </a:r>
          </a:p>
        </p:txBody>
      </p:sp>
      <p:pic>
        <p:nvPicPr>
          <p:cNvPr id="7170" name="Picture 2"/>
          <p:cNvPicPr>
            <a:picLocks noChangeAspect="1" noChangeArrowheads="1"/>
          </p:cNvPicPr>
          <p:nvPr/>
        </p:nvPicPr>
        <p:blipFill>
          <a:blip r:embed="rId2" cstate="print"/>
          <a:srcRect/>
          <a:stretch>
            <a:fillRect/>
          </a:stretch>
        </p:blipFill>
        <p:spPr bwMode="auto">
          <a:xfrm>
            <a:off x="762000" y="2209800"/>
            <a:ext cx="7458075" cy="32956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763000" cy="2246769"/>
          </a:xfrm>
          <a:prstGeom prst="rect">
            <a:avLst/>
          </a:prstGeom>
        </p:spPr>
        <p:txBody>
          <a:bodyPr wrap="square">
            <a:spAutoFit/>
          </a:bodyPr>
          <a:lstStyle/>
          <a:p>
            <a:endParaRPr lang="en-US" sz="2000" dirty="0" smtClean="0"/>
          </a:p>
          <a:p>
            <a:r>
              <a:rPr lang="en-US" sz="2000" dirty="0" smtClean="0"/>
              <a:t>The </a:t>
            </a:r>
            <a:r>
              <a:rPr lang="en-US" sz="2000" dirty="0" smtClean="0"/>
              <a:t>distortion of main field can be prevented by cancelling the effects of the flux produced by the armature current. This can be achieved by installing commutating poles in between two consecutive main poles. The commutating poles are connected in series with the armature winding, but in such a design that they cancel the effect of armature conductor flux and hence we have left only the main field flux.</a:t>
            </a:r>
            <a:endParaRPr lang="en-US" sz="2000" dirty="0"/>
          </a:p>
        </p:txBody>
      </p:sp>
      <p:pic>
        <p:nvPicPr>
          <p:cNvPr id="1026" name="Picture 2" descr="C:\Users\Sho\Downloads\Armature-reaction-in-DC-Generator4.jpg"/>
          <p:cNvPicPr>
            <a:picLocks noChangeAspect="1" noChangeArrowheads="1"/>
          </p:cNvPicPr>
          <p:nvPr/>
        </p:nvPicPr>
        <p:blipFill>
          <a:blip r:embed="rId2" cstate="print"/>
          <a:srcRect/>
          <a:stretch>
            <a:fillRect/>
          </a:stretch>
        </p:blipFill>
        <p:spPr bwMode="auto">
          <a:xfrm>
            <a:off x="304800" y="2514600"/>
            <a:ext cx="3384468" cy="3619500"/>
          </a:xfrm>
          <a:prstGeom prst="rect">
            <a:avLst/>
          </a:prstGeom>
          <a:noFill/>
        </p:spPr>
      </p:pic>
      <p:pic>
        <p:nvPicPr>
          <p:cNvPr id="1027" name="Picture 3" descr="C:\Users\Sho\Downloads\tmpB4_thumb3.jpg"/>
          <p:cNvPicPr>
            <a:picLocks noChangeAspect="1" noChangeArrowheads="1"/>
          </p:cNvPicPr>
          <p:nvPr/>
        </p:nvPicPr>
        <p:blipFill>
          <a:blip r:embed="rId3" cstate="print"/>
          <a:srcRect/>
          <a:stretch>
            <a:fillRect/>
          </a:stretch>
        </p:blipFill>
        <p:spPr bwMode="auto">
          <a:xfrm>
            <a:off x="4648200" y="2819400"/>
            <a:ext cx="4166183" cy="2609850"/>
          </a:xfrm>
          <a:prstGeom prst="rect">
            <a:avLst/>
          </a:prstGeom>
          <a:noFill/>
        </p:spPr>
      </p:pic>
      <p:sp>
        <p:nvSpPr>
          <p:cNvPr id="5" name="Rectangle 4"/>
          <p:cNvSpPr/>
          <p:nvPr/>
        </p:nvSpPr>
        <p:spPr>
          <a:xfrm>
            <a:off x="2743200" y="152400"/>
            <a:ext cx="334104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dirty="0" smtClean="0"/>
              <a:t>Commutating poles or inter-poles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382000" cy="1938992"/>
          </a:xfrm>
          <a:prstGeom prst="rect">
            <a:avLst/>
          </a:prstGeom>
        </p:spPr>
        <p:txBody>
          <a:bodyPr wrap="square">
            <a:spAutoFit/>
          </a:bodyPr>
          <a:lstStyle/>
          <a:p>
            <a:r>
              <a:rPr lang="en-US" sz="2400" dirty="0" smtClean="0"/>
              <a:t>For large machines, the commutation poles don’t completely neutralize the armature current flux because these high speed machines accept changes in their operation in matter of seconds. Thus in this case compensation windings are installed in slots of the poles faces of main field poles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8991600" cy="4401205"/>
          </a:xfrm>
          <a:prstGeom prst="rect">
            <a:avLst/>
          </a:prstGeom>
        </p:spPr>
        <p:txBody>
          <a:bodyPr wrap="square">
            <a:spAutoFit/>
          </a:bodyPr>
          <a:lstStyle/>
          <a:p>
            <a:pPr algn="just"/>
            <a:r>
              <a:rPr lang="en-US" sz="2800" dirty="0"/>
              <a:t>In a </a:t>
            </a:r>
            <a:r>
              <a:rPr lang="en-US" sz="2800" dirty="0" err="1"/>
              <a:t>d.c</a:t>
            </a:r>
            <a:r>
              <a:rPr lang="en-US" sz="2800" dirty="0"/>
              <a:t>. generator, the purpose of field winding is to produce magnetic </a:t>
            </a:r>
            <a:r>
              <a:rPr lang="en-US" sz="2800" dirty="0" smtClean="0"/>
              <a:t>field (</a:t>
            </a:r>
            <a:r>
              <a:rPr lang="en-US" sz="2800" dirty="0"/>
              <a:t>called main flux) whereas the purpose of armature winding is to carry </a:t>
            </a:r>
            <a:r>
              <a:rPr lang="en-US" sz="2800" dirty="0" smtClean="0"/>
              <a:t>armature current</a:t>
            </a:r>
            <a:r>
              <a:rPr lang="en-US" sz="2800" dirty="0"/>
              <a:t>. Although the armature winding is not provided for the purpose </a:t>
            </a:r>
            <a:r>
              <a:rPr lang="en-US" sz="2800" dirty="0" smtClean="0"/>
              <a:t>of producing </a:t>
            </a:r>
            <a:r>
              <a:rPr lang="en-US" sz="2800" dirty="0"/>
              <a:t>a magnetic field, </a:t>
            </a:r>
            <a:r>
              <a:rPr lang="en-US" sz="2800" dirty="0" smtClean="0"/>
              <a:t>despite of that  </a:t>
            </a:r>
            <a:r>
              <a:rPr lang="en-US" sz="2800" dirty="0"/>
              <a:t>the current in the armature winding </a:t>
            </a:r>
            <a:r>
              <a:rPr lang="en-US" sz="2800" dirty="0" smtClean="0"/>
              <a:t>will also </a:t>
            </a:r>
            <a:r>
              <a:rPr lang="en-US" sz="2800" dirty="0"/>
              <a:t>produce magnetic flux (called armature flux). The armature flux </a:t>
            </a:r>
            <a:r>
              <a:rPr lang="en-US" sz="2800" dirty="0" smtClean="0"/>
              <a:t>distorts and </a:t>
            </a:r>
            <a:r>
              <a:rPr lang="en-US" sz="2800" dirty="0"/>
              <a:t>weakens the main flux posing problems for the proper operation of the </a:t>
            </a:r>
            <a:r>
              <a:rPr lang="en-US" sz="2800" dirty="0" err="1"/>
              <a:t>d.c</a:t>
            </a:r>
            <a:r>
              <a:rPr lang="en-US" sz="2800" dirty="0" smtClean="0"/>
              <a:t>. generator</a:t>
            </a:r>
            <a:r>
              <a:rPr lang="en-US" sz="2800" dirty="0"/>
              <a:t>. The action of armature flux on the main flux is called </a:t>
            </a:r>
            <a:r>
              <a:rPr lang="en-US" sz="2800" dirty="0" smtClean="0"/>
              <a:t>armature reaction</a:t>
            </a:r>
            <a:endParaRPr lang="en-US" sz="2800" dirty="0"/>
          </a:p>
        </p:txBody>
      </p:sp>
      <p:sp>
        <p:nvSpPr>
          <p:cNvPr id="3" name="TextBox 2"/>
          <p:cNvSpPr txBox="1"/>
          <p:nvPr/>
        </p:nvSpPr>
        <p:spPr>
          <a:xfrm>
            <a:off x="1066800" y="457200"/>
            <a:ext cx="6360139"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400" dirty="0" smtClean="0"/>
              <a:t>Why we use Field </a:t>
            </a:r>
            <a:r>
              <a:rPr lang="en-US" sz="2400" dirty="0"/>
              <a:t>w</a:t>
            </a:r>
            <a:r>
              <a:rPr lang="en-US" sz="2400" dirty="0" smtClean="0"/>
              <a:t>inding and Armature winding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3970318"/>
          </a:xfrm>
          <a:prstGeom prst="rect">
            <a:avLst/>
          </a:prstGeom>
        </p:spPr>
        <p:txBody>
          <a:bodyPr wrap="square">
            <a:spAutoFit/>
          </a:bodyPr>
          <a:lstStyle/>
          <a:p>
            <a:pPr>
              <a:buFontTx/>
              <a:buNone/>
            </a:pPr>
            <a:endParaRPr lang="en-US" sz="2800" dirty="0" smtClean="0">
              <a:latin typeface="Times New Roman" pitchFamily="18" charset="0"/>
            </a:endParaRPr>
          </a:p>
          <a:p>
            <a:pPr>
              <a:buFontTx/>
              <a:buNone/>
            </a:pPr>
            <a:r>
              <a:rPr lang="en-US" sz="2800" dirty="0">
                <a:latin typeface="Times New Roman" pitchFamily="18" charset="0"/>
              </a:rPr>
              <a:t>	</a:t>
            </a:r>
            <a:endParaRPr lang="en-US" sz="2800" dirty="0" smtClean="0">
              <a:latin typeface="Times New Roman" pitchFamily="18" charset="0"/>
            </a:endParaRPr>
          </a:p>
          <a:p>
            <a:pPr>
              <a:buFontTx/>
              <a:buNone/>
            </a:pPr>
            <a:endParaRPr lang="en-US" sz="2800" dirty="0">
              <a:latin typeface="Times New Roman" pitchFamily="18" charset="0"/>
            </a:endParaRPr>
          </a:p>
          <a:p>
            <a:pPr>
              <a:buFontTx/>
              <a:buNone/>
            </a:pPr>
            <a:r>
              <a:rPr lang="en-US" sz="2800" dirty="0" smtClean="0">
                <a:latin typeface="Times New Roman" pitchFamily="18" charset="0"/>
              </a:rPr>
              <a:t>If a load is connected to the terminals of the dc machine, a current will flow in its armature windings. This current flow will produce a magnetic field of its own, which will distort the original magnetic field from the machine’s field poles. This distortion of the magnetic flux in a machine as the load is increased is called the armature reaction.</a:t>
            </a:r>
            <a:endParaRPr lang="en-US" sz="2800" dirty="0">
              <a:latin typeface="Times New Roman" pitchFamily="18" charset="0"/>
            </a:endParaRPr>
          </a:p>
        </p:txBody>
      </p:sp>
      <p:sp>
        <p:nvSpPr>
          <p:cNvPr id="4" name="Rectangle 3"/>
          <p:cNvSpPr/>
          <p:nvPr/>
        </p:nvSpPr>
        <p:spPr>
          <a:xfrm>
            <a:off x="2743200" y="152400"/>
            <a:ext cx="2803973"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2800" dirty="0" smtClean="0">
                <a:latin typeface="Times New Roman" pitchFamily="18" charset="0"/>
              </a:rPr>
              <a:t>Armature reaction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04800"/>
            <a:ext cx="5149679" cy="461665"/>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n-US" sz="2400" dirty="0" smtClean="0"/>
              <a:t>Geometrical and Magnetic Neutral Axes</a:t>
            </a:r>
            <a:endParaRPr lang="en-US" sz="2400" dirty="0"/>
          </a:p>
        </p:txBody>
      </p:sp>
      <p:sp>
        <p:nvSpPr>
          <p:cNvPr id="3" name="Rectangle 2"/>
          <p:cNvSpPr/>
          <p:nvPr/>
        </p:nvSpPr>
        <p:spPr>
          <a:xfrm>
            <a:off x="0" y="838200"/>
            <a:ext cx="9144000" cy="646331"/>
          </a:xfrm>
          <a:prstGeom prst="rect">
            <a:avLst/>
          </a:prstGeom>
        </p:spPr>
        <p:txBody>
          <a:bodyPr wrap="square">
            <a:spAutoFit/>
          </a:bodyPr>
          <a:lstStyle/>
          <a:p>
            <a:r>
              <a:rPr lang="en-US" dirty="0"/>
              <a:t>(</a:t>
            </a:r>
            <a:r>
              <a:rPr lang="en-US" dirty="0" err="1"/>
              <a:t>i</a:t>
            </a:r>
            <a:r>
              <a:rPr lang="en-US" dirty="0"/>
              <a:t>) The geometrical neutral axis (G.N.A.) is the axis that bisects the </a:t>
            </a:r>
            <a:r>
              <a:rPr lang="en-US" dirty="0" smtClean="0"/>
              <a:t>angle between </a:t>
            </a:r>
            <a:r>
              <a:rPr lang="en-US" dirty="0"/>
              <a:t>the centre line of adjacent </a:t>
            </a:r>
            <a:r>
              <a:rPr lang="en-US" dirty="0" smtClean="0"/>
              <a:t>pole.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286000" y="1219201"/>
            <a:ext cx="3381375" cy="1676400"/>
          </a:xfrm>
          <a:prstGeom prst="rect">
            <a:avLst/>
          </a:prstGeom>
          <a:noFill/>
          <a:ln w="9525">
            <a:noFill/>
            <a:miter lim="800000"/>
            <a:headEnd/>
            <a:tailEnd/>
          </a:ln>
        </p:spPr>
      </p:pic>
      <p:sp>
        <p:nvSpPr>
          <p:cNvPr id="5" name="Rectangle 4"/>
          <p:cNvSpPr/>
          <p:nvPr/>
        </p:nvSpPr>
        <p:spPr>
          <a:xfrm>
            <a:off x="0" y="2895600"/>
            <a:ext cx="9144000" cy="1200329"/>
          </a:xfrm>
          <a:prstGeom prst="rect">
            <a:avLst/>
          </a:prstGeom>
        </p:spPr>
        <p:txBody>
          <a:bodyPr wrap="square">
            <a:spAutoFit/>
          </a:bodyPr>
          <a:lstStyle/>
          <a:p>
            <a:r>
              <a:rPr lang="en-US" dirty="0"/>
              <a:t>(ii) The magnetic neutral axis (M. N. A.) is the axis drawn perpendicular </a:t>
            </a:r>
            <a:r>
              <a:rPr lang="en-US" dirty="0" smtClean="0"/>
              <a:t>to the </a:t>
            </a:r>
            <a:r>
              <a:rPr lang="en-US" dirty="0"/>
              <a:t>mean direction of the flux passing through the centre of the armature</a:t>
            </a:r>
            <a:r>
              <a:rPr lang="en-US" dirty="0" smtClean="0"/>
              <a:t>. Clearly</a:t>
            </a:r>
            <a:r>
              <a:rPr lang="en-US" dirty="0"/>
              <a:t>, no </a:t>
            </a:r>
            <a:r>
              <a:rPr lang="en-US" dirty="0" err="1"/>
              <a:t>e.m.f</a:t>
            </a:r>
            <a:r>
              <a:rPr lang="en-US" dirty="0"/>
              <a:t>. is produced in the armature conductors along this </a:t>
            </a:r>
            <a:r>
              <a:rPr lang="en-US" dirty="0" smtClean="0"/>
              <a:t>axis because </a:t>
            </a:r>
            <a:r>
              <a:rPr lang="en-US" dirty="0"/>
              <a:t>then they cut no flux. With no current in the </a:t>
            </a:r>
            <a:r>
              <a:rPr lang="en-US" dirty="0" smtClean="0"/>
              <a:t>armature conductors</a:t>
            </a:r>
            <a:r>
              <a:rPr lang="en-US" dirty="0"/>
              <a:t>, the M.N.A. coincides with G, N. A</a:t>
            </a:r>
            <a:r>
              <a:rPr lang="en-US" dirty="0" smtClean="0"/>
              <a:t>.</a:t>
            </a:r>
            <a:endParaRPr lang="en-US" dirty="0"/>
          </a:p>
        </p:txBody>
      </p:sp>
      <p:pic>
        <p:nvPicPr>
          <p:cNvPr id="3075" name="Picture 3"/>
          <p:cNvPicPr>
            <a:picLocks noChangeAspect="1" noChangeArrowheads="1"/>
          </p:cNvPicPr>
          <p:nvPr/>
        </p:nvPicPr>
        <p:blipFill>
          <a:blip r:embed="rId3" cstate="print"/>
          <a:srcRect/>
          <a:stretch>
            <a:fillRect/>
          </a:stretch>
        </p:blipFill>
        <p:spPr bwMode="auto">
          <a:xfrm>
            <a:off x="2362200" y="4114800"/>
            <a:ext cx="3857625" cy="1981200"/>
          </a:xfrm>
          <a:prstGeom prst="rect">
            <a:avLst/>
          </a:prstGeom>
          <a:noFill/>
          <a:ln w="9525">
            <a:noFill/>
            <a:miter lim="800000"/>
            <a:headEnd/>
            <a:tailEnd/>
          </a:ln>
        </p:spPr>
      </p:pic>
      <p:sp>
        <p:nvSpPr>
          <p:cNvPr id="7" name="Rectangle 6"/>
          <p:cNvSpPr/>
          <p:nvPr/>
        </p:nvSpPr>
        <p:spPr>
          <a:xfrm>
            <a:off x="0" y="5943600"/>
            <a:ext cx="9144000" cy="369332"/>
          </a:xfrm>
          <a:prstGeom prst="rect">
            <a:avLst/>
          </a:prstGeom>
        </p:spPr>
        <p:txBody>
          <a:bodyPr wrap="square">
            <a:spAutoFit/>
          </a:bodyPr>
          <a:lstStyle/>
          <a:p>
            <a:r>
              <a:rPr lang="en-US" dirty="0"/>
              <a:t>(ii). In order to achieve </a:t>
            </a:r>
            <a:r>
              <a:rPr lang="en-US" dirty="0" smtClean="0"/>
              <a:t>sparkles </a:t>
            </a:r>
            <a:r>
              <a:rPr lang="en-US" dirty="0"/>
              <a:t>commutation, the brushes must </a:t>
            </a:r>
            <a:r>
              <a:rPr lang="en-US" dirty="0" smtClean="0"/>
              <a:t>lie along </a:t>
            </a:r>
            <a:r>
              <a:rPr lang="en-US" dirty="0"/>
              <a:t>M.N.A.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56357"/>
            <a:ext cx="9067800" cy="5262979"/>
          </a:xfrm>
          <a:prstGeom prst="rect">
            <a:avLst/>
          </a:prstGeom>
        </p:spPr>
        <p:txBody>
          <a:bodyPr wrap="square">
            <a:spAutoFit/>
          </a:bodyPr>
          <a:lstStyle/>
          <a:p>
            <a:r>
              <a:rPr lang="en-US" sz="2400" dirty="0"/>
              <a:t>The phenomenon of armature reaction in a </a:t>
            </a:r>
            <a:r>
              <a:rPr lang="en-US" sz="2400" dirty="0" err="1"/>
              <a:t>d.c</a:t>
            </a:r>
            <a:r>
              <a:rPr lang="en-US" sz="2400" dirty="0"/>
              <a:t>. generator is shown in Fig. (2.1</a:t>
            </a:r>
            <a:r>
              <a:rPr lang="en-US" sz="2400" dirty="0" smtClean="0"/>
              <a:t>). Only </a:t>
            </a:r>
            <a:r>
              <a:rPr lang="en-US" sz="2400" dirty="0"/>
              <a:t>one pole is shown for clarity. When the generator is on no-load, a </a:t>
            </a:r>
            <a:r>
              <a:rPr lang="en-US" sz="2400" dirty="0" smtClean="0"/>
              <a:t>small current </a:t>
            </a:r>
            <a:r>
              <a:rPr lang="en-US" sz="2400" dirty="0"/>
              <a:t>flowing in the armature does not appreciably affect the main </a:t>
            </a:r>
            <a:r>
              <a:rPr lang="en-US" sz="2400" dirty="0" smtClean="0"/>
              <a:t>flux φ1 coming </a:t>
            </a:r>
            <a:r>
              <a:rPr lang="en-US" sz="2400" dirty="0"/>
              <a:t>from the </a:t>
            </a:r>
            <a:r>
              <a:rPr lang="en-US" sz="2400" dirty="0" smtClean="0"/>
              <a:t>pole. When </a:t>
            </a:r>
            <a:r>
              <a:rPr lang="en-US" sz="2400" dirty="0"/>
              <a:t>the generator is loaded, the </a:t>
            </a:r>
            <a:r>
              <a:rPr lang="en-US" sz="2400" dirty="0" smtClean="0"/>
              <a:t>current flowing </a:t>
            </a:r>
            <a:r>
              <a:rPr lang="en-US" sz="2400" dirty="0"/>
              <a:t>through armature conductors sets up </a:t>
            </a:r>
            <a:r>
              <a:rPr lang="en-US" sz="2400" dirty="0" smtClean="0"/>
              <a:t>flux φ2. Fig (ii</a:t>
            </a:r>
            <a:r>
              <a:rPr lang="en-US" sz="2400" dirty="0"/>
              <a:t>) shows flux</a:t>
            </a:r>
          </a:p>
          <a:p>
            <a:r>
              <a:rPr lang="en-US" sz="2400" dirty="0"/>
              <a:t>due to armature current alone. By </a:t>
            </a:r>
            <a:r>
              <a:rPr lang="en-US" sz="2400" dirty="0" smtClean="0"/>
              <a:t>superimposing φ1 and φ2 , </a:t>
            </a:r>
            <a:r>
              <a:rPr lang="en-US" sz="2400" dirty="0"/>
              <a:t>we obtain </a:t>
            </a:r>
            <a:r>
              <a:rPr lang="en-US" sz="2400" dirty="0" smtClean="0"/>
              <a:t>the resulting flux φ3</a:t>
            </a:r>
            <a:endParaRPr lang="en-US" sz="2400" dirty="0"/>
          </a:p>
          <a:p>
            <a:r>
              <a:rPr lang="en-US" sz="2400" dirty="0"/>
              <a:t>as shown in Fig. (2.1) (iii). Referring to Fig (2.1) (iii), it is </a:t>
            </a:r>
            <a:r>
              <a:rPr lang="en-US" sz="2400" dirty="0" smtClean="0"/>
              <a:t>clear that </a:t>
            </a:r>
            <a:r>
              <a:rPr lang="en-US" sz="2400" dirty="0"/>
              <a:t>flux density at; the trailing pole tip (point B) is increased while at </a:t>
            </a:r>
            <a:r>
              <a:rPr lang="en-US" sz="2400" dirty="0" smtClean="0"/>
              <a:t>the </a:t>
            </a:r>
            <a:r>
              <a:rPr lang="en-US" sz="2400" dirty="0"/>
              <a:t>leading pole tip (point A) it is decreased. This unequal field </a:t>
            </a:r>
            <a:r>
              <a:rPr lang="en-US" sz="2400" dirty="0" smtClean="0"/>
              <a:t>distribution produces </a:t>
            </a:r>
            <a:r>
              <a:rPr lang="en-US" sz="2400" dirty="0"/>
              <a:t>the following two effects</a:t>
            </a:r>
            <a:r>
              <a:rPr lang="en-US" sz="2400" dirty="0" smtClean="0"/>
              <a:t>:</a:t>
            </a:r>
          </a:p>
          <a:p>
            <a:r>
              <a:rPr lang="en-US" sz="2400" dirty="0"/>
              <a:t>(</a:t>
            </a:r>
            <a:r>
              <a:rPr lang="en-US" sz="2400" dirty="0" err="1"/>
              <a:t>i</a:t>
            </a:r>
            <a:r>
              <a:rPr lang="en-US" sz="2400" dirty="0"/>
              <a:t>) The main flux is distorted.</a:t>
            </a:r>
          </a:p>
          <a:p>
            <a:r>
              <a:rPr lang="en-US" sz="2400" dirty="0"/>
              <a:t>(ii) Due to higher flux density at pole tip B, saturation sets </a:t>
            </a:r>
            <a:r>
              <a:rPr lang="en-US" sz="2400" dirty="0" smtClean="0"/>
              <a:t>in.</a:t>
            </a:r>
            <a:endParaRPr lang="en-US" sz="2400" dirty="0"/>
          </a:p>
        </p:txBody>
      </p:sp>
      <p:sp>
        <p:nvSpPr>
          <p:cNvPr id="4" name="TextBox 3"/>
          <p:cNvSpPr txBox="1"/>
          <p:nvPr/>
        </p:nvSpPr>
        <p:spPr>
          <a:xfrm>
            <a:off x="3581400" y="228600"/>
            <a:ext cx="170463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400" dirty="0" smtClean="0"/>
              <a:t>Explanation</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524000"/>
            <a:ext cx="5333999" cy="3352800"/>
          </a:xfrm>
          <a:prstGeom prst="rect">
            <a:avLst/>
          </a:prstGeom>
          <a:noFill/>
          <a:ln w="9525">
            <a:noFill/>
            <a:miter lim="800000"/>
            <a:headEnd/>
            <a:tailEnd/>
          </a:ln>
        </p:spPr>
      </p:pic>
      <p:pic>
        <p:nvPicPr>
          <p:cNvPr id="3" name="Picture 5" descr="fig1-22"/>
          <p:cNvPicPr>
            <a:picLocks noChangeAspect="1" noChangeArrowheads="1"/>
          </p:cNvPicPr>
          <p:nvPr/>
        </p:nvPicPr>
        <p:blipFill>
          <a:blip r:embed="rId3" cstate="print"/>
          <a:srcRect/>
          <a:stretch>
            <a:fillRect/>
          </a:stretch>
        </p:blipFill>
        <p:spPr bwMode="auto">
          <a:xfrm>
            <a:off x="5715000" y="0"/>
            <a:ext cx="3124200" cy="65234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229600" cy="4524315"/>
          </a:xfrm>
          <a:prstGeom prst="rect">
            <a:avLst/>
          </a:prstGeom>
        </p:spPr>
        <p:txBody>
          <a:bodyPr wrap="square">
            <a:spAutoFit/>
          </a:bodyPr>
          <a:lstStyle/>
          <a:p>
            <a:r>
              <a:rPr lang="en-US" sz="3600" dirty="0"/>
              <a:t>Armature reaction effects the normal operation of DC Generator in many ways. It actually decreases the main flux by 10% which results the generated </a:t>
            </a:r>
            <a:r>
              <a:rPr lang="en-US" sz="3600" dirty="0" err="1"/>
              <a:t>emf</a:t>
            </a:r>
            <a:r>
              <a:rPr lang="en-US" sz="3600" dirty="0"/>
              <a:t> to fall with the increase in load current. Thus as the load increases the armature reaction losses increases and hence the efficiency of the Generator decreases.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1938992"/>
          </a:xfrm>
          <a:prstGeom prst="rect">
            <a:avLst/>
          </a:prstGeom>
        </p:spPr>
        <p:txBody>
          <a:bodyPr wrap="square">
            <a:spAutoFit/>
          </a:bodyPr>
          <a:lstStyle/>
          <a:p>
            <a:r>
              <a:rPr lang="en-US" sz="2400" dirty="0" smtClean="0"/>
              <a:t>Three approaches have been developed to partially or completely correct the problems of armature reaction</a:t>
            </a:r>
            <a:r>
              <a:rPr lang="en-US" sz="2400" i="1" dirty="0" smtClean="0"/>
              <a:t>:</a:t>
            </a:r>
          </a:p>
          <a:p>
            <a:pPr>
              <a:buNone/>
            </a:pPr>
            <a:r>
              <a:rPr lang="en-US" sz="2400" dirty="0" smtClean="0"/>
              <a:t>1. Brush shifting</a:t>
            </a:r>
          </a:p>
          <a:p>
            <a:pPr>
              <a:buNone/>
            </a:pPr>
            <a:r>
              <a:rPr lang="en-US" sz="2400" dirty="0" smtClean="0"/>
              <a:t>2. Compensating windings</a:t>
            </a:r>
          </a:p>
          <a:p>
            <a:pPr>
              <a:buNone/>
            </a:pPr>
            <a:r>
              <a:rPr lang="en-US" sz="2400" dirty="0" smtClean="0"/>
              <a:t>3. Commutating poles or inter-poles</a:t>
            </a:r>
            <a:endParaRPr lang="en-US" sz="2400" dirty="0" smtClean="0">
              <a:latin typeface="Times New Roman" pitchFamily="18" charset="0"/>
              <a:cs typeface="Times New Roman" pitchFamily="18" charset="0"/>
            </a:endParaRPr>
          </a:p>
        </p:txBody>
      </p:sp>
      <p:pic>
        <p:nvPicPr>
          <p:cNvPr id="4098" name="Picture 2" descr="C:\Users\Sho\Downloads\51111img1D.gif"/>
          <p:cNvPicPr>
            <a:picLocks noChangeAspect="1" noChangeArrowheads="1"/>
          </p:cNvPicPr>
          <p:nvPr/>
        </p:nvPicPr>
        <p:blipFill>
          <a:blip r:embed="rId2" cstate="print"/>
          <a:srcRect/>
          <a:stretch>
            <a:fillRect/>
          </a:stretch>
        </p:blipFill>
        <p:spPr bwMode="auto">
          <a:xfrm>
            <a:off x="685800" y="2667000"/>
            <a:ext cx="6789075" cy="3429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52400" y="304800"/>
            <a:ext cx="8839200" cy="6248400"/>
          </a:xfrm>
        </p:spPr>
        <p:txBody>
          <a:bodyPr>
            <a:normAutofit/>
          </a:bodyPr>
          <a:lstStyle/>
          <a:p>
            <a:pPr>
              <a:buNone/>
            </a:pPr>
            <a:r>
              <a:rPr lang="en-US" sz="2400" dirty="0" smtClean="0"/>
              <a:t> BRUSH SHIFTING</a:t>
            </a:r>
          </a:p>
          <a:p>
            <a:pPr>
              <a:buNone/>
            </a:pPr>
            <a:endParaRPr lang="en-US" sz="2400" dirty="0"/>
          </a:p>
          <a:p>
            <a:pPr>
              <a:buNone/>
            </a:pPr>
            <a:endParaRPr lang="en-US" sz="2400" dirty="0" smtClean="0"/>
          </a:p>
          <a:p>
            <a:r>
              <a:rPr lang="en-US" sz="2400" dirty="0" smtClean="0"/>
              <a:t>Historically, the first attempts to improve the process of commutation in real </a:t>
            </a:r>
            <a:r>
              <a:rPr lang="en-US" sz="2400" dirty="0"/>
              <a:t>dc machines started with attempts to stop the sparking at the brushes caused by the neutral-plane shifts.</a:t>
            </a:r>
          </a:p>
          <a:p>
            <a:r>
              <a:rPr lang="en-US" sz="2400" dirty="0"/>
              <a:t>there are several serious problems associated with it. </a:t>
            </a:r>
          </a:p>
          <a:p>
            <a:pPr marL="971550" lvl="1" indent="-514350" algn="just">
              <a:buFont typeface="+mj-lt"/>
              <a:buAutoNum type="arabicPeriod"/>
            </a:pPr>
            <a:r>
              <a:rPr lang="en-US" sz="2400" dirty="0"/>
              <a:t>the neutral plane moves with every change in load.</a:t>
            </a:r>
          </a:p>
          <a:p>
            <a:pPr marL="971550" lvl="1" indent="-514350" algn="just">
              <a:buFont typeface="+mj-lt"/>
              <a:buAutoNum type="arabicPeriod"/>
            </a:pPr>
            <a:r>
              <a:rPr lang="en-US" sz="2400" dirty="0"/>
              <a:t>the shift direction reverses when the machine goes from motor operation to generator operation.</a:t>
            </a:r>
          </a:p>
          <a:p>
            <a:pPr algn="just"/>
            <a:r>
              <a:rPr lang="en-US" sz="2400" dirty="0"/>
              <a:t>therefore, someone had to adjust the brushes every time the load on the machine changed</a:t>
            </a:r>
            <a:r>
              <a:rPr lang="en-US" sz="2400" dirty="0" smtClean="0"/>
              <a: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990</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dc:creator>
  <cp:lastModifiedBy>Sho</cp:lastModifiedBy>
  <cp:revision>8</cp:revision>
  <dcterms:created xsi:type="dcterms:W3CDTF">2015-03-16T08:22:35Z</dcterms:created>
  <dcterms:modified xsi:type="dcterms:W3CDTF">2015-03-16T12:27:59Z</dcterms:modified>
</cp:coreProperties>
</file>