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4" r:id="rId7"/>
    <p:sldId id="271" r:id="rId8"/>
    <p:sldId id="269" r:id="rId9"/>
    <p:sldId id="270" r:id="rId10"/>
    <p:sldId id="266" r:id="rId11"/>
    <p:sldId id="267"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B409A-3339-4BB3-9998-C13A34FD081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B409A-3339-4BB3-9998-C13A34FD081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B409A-3339-4BB3-9998-C13A34FD081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B409A-3339-4BB3-9998-C13A34FD081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B409A-3339-4BB3-9998-C13A34FD0819}" type="datetimeFigureOut">
              <a:rPr lang="en-US" smtClean="0"/>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B409A-3339-4BB3-9998-C13A34FD0819}"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B409A-3339-4BB3-9998-C13A34FD0819}" type="datetimeFigureOut">
              <a:rPr lang="en-US" smtClean="0"/>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B409A-3339-4BB3-9998-C13A34FD0819}" type="datetimeFigureOut">
              <a:rPr lang="en-US" smtClean="0"/>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B409A-3339-4BB3-9998-C13A34FD0819}" type="datetimeFigureOut">
              <a:rPr lang="en-US" smtClean="0"/>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B409A-3339-4BB3-9998-C13A34FD0819}"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B409A-3339-4BB3-9998-C13A34FD0819}" type="datetimeFigureOut">
              <a:rPr lang="en-US" smtClean="0"/>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63413-F07A-41CD-ABA4-8EF28B23B9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B409A-3339-4BB3-9998-C13A34FD0819}" type="datetimeFigureOut">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63413-F07A-41CD-ABA4-8EF28B23B9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lectrical4u.com/construction-of-dc-motor-yoke-poles-armature-field-winding-commutator-brushes-of-dc-motor/"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514600"/>
            <a:ext cx="2057166"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dirty="0" smtClean="0"/>
              <a:t>DC Motors </a:t>
            </a:r>
            <a:endParaRPr lang="en-US" sz="3200" dirty="0"/>
          </a:p>
        </p:txBody>
      </p:sp>
      <p:sp>
        <p:nvSpPr>
          <p:cNvPr id="3" name="TextBox 2"/>
          <p:cNvSpPr txBox="1"/>
          <p:nvPr/>
        </p:nvSpPr>
        <p:spPr>
          <a:xfrm>
            <a:off x="685800" y="4267200"/>
            <a:ext cx="1380699" cy="369332"/>
          </a:xfrm>
          <a:prstGeom prst="rect">
            <a:avLst/>
          </a:prstGeom>
          <a:noFill/>
        </p:spPr>
        <p:txBody>
          <a:bodyPr wrap="none" rtlCol="0">
            <a:spAutoFit/>
          </a:bodyPr>
          <a:lstStyle/>
          <a:p>
            <a:r>
              <a:rPr lang="en-US" dirty="0" smtClean="0"/>
              <a:t>Lecture No 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12"/>
          <p:cNvSpPr>
            <a:spLocks noChangeShapeType="1"/>
          </p:cNvSpPr>
          <p:nvPr/>
        </p:nvSpPr>
        <p:spPr bwMode="auto">
          <a:xfrm>
            <a:off x="3048000" y="3200400"/>
            <a:ext cx="0" cy="1600200"/>
          </a:xfrm>
          <a:prstGeom prst="line">
            <a:avLst/>
          </a:prstGeom>
          <a:noFill/>
          <a:ln w="76200">
            <a:solidFill>
              <a:srgbClr val="FF0000"/>
            </a:solidFill>
            <a:round/>
            <a:headEnd/>
            <a:tailEnd type="stealth" w="med" len="med"/>
          </a:ln>
        </p:spPr>
        <p:txBody>
          <a:bodyPr/>
          <a:lstStyle/>
          <a:p>
            <a:endParaRPr lang="en-US"/>
          </a:p>
        </p:txBody>
      </p:sp>
      <p:grpSp>
        <p:nvGrpSpPr>
          <p:cNvPr id="2" name="Group 11"/>
          <p:cNvGrpSpPr>
            <a:grpSpLocks/>
          </p:cNvGrpSpPr>
          <p:nvPr/>
        </p:nvGrpSpPr>
        <p:grpSpPr bwMode="auto">
          <a:xfrm>
            <a:off x="1371600" y="1066800"/>
            <a:ext cx="5943600" cy="3962400"/>
            <a:chOff x="912" y="288"/>
            <a:chExt cx="4080" cy="3060"/>
          </a:xfrm>
        </p:grpSpPr>
        <p:grpSp>
          <p:nvGrpSpPr>
            <p:cNvPr id="3" name="Group 9"/>
            <p:cNvGrpSpPr>
              <a:grpSpLocks/>
            </p:cNvGrpSpPr>
            <p:nvPr/>
          </p:nvGrpSpPr>
          <p:grpSpPr bwMode="auto">
            <a:xfrm>
              <a:off x="912" y="288"/>
              <a:ext cx="4080" cy="3060"/>
              <a:chOff x="912" y="384"/>
              <a:chExt cx="4080" cy="3060"/>
            </a:xfrm>
          </p:grpSpPr>
          <p:pic>
            <p:nvPicPr>
              <p:cNvPr id="27657" name="Picture 5" descr="armature_engzd1"/>
              <p:cNvPicPr>
                <a:picLocks noChangeAspect="1" noChangeArrowheads="1"/>
              </p:cNvPicPr>
              <p:nvPr/>
            </p:nvPicPr>
            <p:blipFill>
              <a:blip r:embed="rId2" cstate="print"/>
              <a:srcRect/>
              <a:stretch>
                <a:fillRect/>
              </a:stretch>
            </p:blipFill>
            <p:spPr bwMode="auto">
              <a:xfrm>
                <a:off x="912" y="384"/>
                <a:ext cx="4080" cy="3060"/>
              </a:xfrm>
              <a:prstGeom prst="rect">
                <a:avLst/>
              </a:prstGeom>
              <a:noFill/>
              <a:ln w="9525">
                <a:noFill/>
                <a:miter lim="800000"/>
                <a:headEnd/>
                <a:tailEnd/>
              </a:ln>
            </p:spPr>
          </p:pic>
          <p:sp>
            <p:nvSpPr>
              <p:cNvPr id="27658" name="Text Box 6"/>
              <p:cNvSpPr txBox="1">
                <a:spLocks noChangeArrowheads="1"/>
              </p:cNvSpPr>
              <p:nvPr/>
            </p:nvSpPr>
            <p:spPr bwMode="auto">
              <a:xfrm>
                <a:off x="1152" y="2256"/>
                <a:ext cx="480" cy="636"/>
              </a:xfrm>
              <a:prstGeom prst="rect">
                <a:avLst/>
              </a:prstGeom>
              <a:noFill/>
              <a:ln w="9525">
                <a:noFill/>
                <a:miter lim="800000"/>
                <a:headEnd/>
                <a:tailEnd/>
              </a:ln>
            </p:spPr>
            <p:txBody>
              <a:bodyPr>
                <a:spAutoFit/>
              </a:bodyPr>
              <a:lstStyle/>
              <a:p>
                <a:pPr>
                  <a:spcBef>
                    <a:spcPct val="50000"/>
                  </a:spcBef>
                </a:pPr>
                <a:r>
                  <a:rPr lang="en-US" sz="4800" b="1"/>
                  <a:t>N</a:t>
                </a:r>
              </a:p>
            </p:txBody>
          </p:sp>
          <p:sp>
            <p:nvSpPr>
              <p:cNvPr id="27659" name="Text Box 8"/>
              <p:cNvSpPr txBox="1">
                <a:spLocks noChangeArrowheads="1"/>
              </p:cNvSpPr>
              <p:nvPr/>
            </p:nvSpPr>
            <p:spPr bwMode="auto">
              <a:xfrm>
                <a:off x="4416" y="1775"/>
                <a:ext cx="528" cy="637"/>
              </a:xfrm>
              <a:prstGeom prst="rect">
                <a:avLst/>
              </a:prstGeom>
              <a:noFill/>
              <a:ln w="9525">
                <a:noFill/>
                <a:miter lim="800000"/>
                <a:headEnd/>
                <a:tailEnd/>
              </a:ln>
            </p:spPr>
            <p:txBody>
              <a:bodyPr>
                <a:spAutoFit/>
              </a:bodyPr>
              <a:lstStyle/>
              <a:p>
                <a:pPr algn="ctr">
                  <a:spcBef>
                    <a:spcPct val="50000"/>
                  </a:spcBef>
                </a:pPr>
                <a:r>
                  <a:rPr lang="en-US" sz="4800" b="1"/>
                  <a:t>S</a:t>
                </a:r>
              </a:p>
            </p:txBody>
          </p:sp>
        </p:grpSp>
        <p:sp>
          <p:nvSpPr>
            <p:cNvPr id="27656" name="Line 10"/>
            <p:cNvSpPr>
              <a:spLocks noChangeShapeType="1"/>
            </p:cNvSpPr>
            <p:nvPr/>
          </p:nvSpPr>
          <p:spPr bwMode="auto">
            <a:xfrm flipV="1">
              <a:off x="3840" y="720"/>
              <a:ext cx="0" cy="1104"/>
            </a:xfrm>
            <a:prstGeom prst="line">
              <a:avLst/>
            </a:prstGeom>
            <a:noFill/>
            <a:ln w="76200">
              <a:solidFill>
                <a:srgbClr val="FF0000"/>
              </a:solidFill>
              <a:round/>
              <a:headEnd/>
              <a:tailEnd type="stealth" w="med" len="med"/>
            </a:ln>
          </p:spPr>
          <p:txBody>
            <a:bodyPr/>
            <a:lstStyle/>
            <a:p>
              <a:endParaRPr lang="en-US"/>
            </a:p>
          </p:txBody>
        </p:sp>
      </p:grpSp>
      <p:sp>
        <p:nvSpPr>
          <p:cNvPr id="27652" name="Text Box 2"/>
          <p:cNvSpPr txBox="1">
            <a:spLocks noChangeArrowheads="1"/>
          </p:cNvSpPr>
          <p:nvPr/>
        </p:nvSpPr>
        <p:spPr bwMode="auto">
          <a:xfrm>
            <a:off x="609600" y="257175"/>
            <a:ext cx="7391400" cy="1190625"/>
          </a:xfrm>
          <a:prstGeom prst="rect">
            <a:avLst/>
          </a:prstGeom>
          <a:noFill/>
          <a:ln w="9525">
            <a:noFill/>
            <a:miter lim="800000"/>
            <a:headEnd/>
            <a:tailEnd/>
          </a:ln>
        </p:spPr>
        <p:txBody>
          <a:bodyPr>
            <a:spAutoFit/>
          </a:bodyPr>
          <a:lstStyle/>
          <a:p>
            <a:pPr algn="ctr">
              <a:spcBef>
                <a:spcPct val="50000"/>
              </a:spcBef>
            </a:pPr>
            <a:r>
              <a:rPr lang="en-US" sz="3600" b="1"/>
              <a:t>A </a:t>
            </a:r>
            <a:r>
              <a:rPr lang="en-US" sz="3600" b="1">
                <a:solidFill>
                  <a:srgbClr val="FF0000"/>
                </a:solidFill>
              </a:rPr>
              <a:t>Motor Armature</a:t>
            </a:r>
            <a:r>
              <a:rPr lang="en-US" sz="3600" b="1"/>
              <a:t> in a Fixed Magnetic Field</a:t>
            </a:r>
          </a:p>
        </p:txBody>
      </p:sp>
      <p:sp>
        <p:nvSpPr>
          <p:cNvPr id="27653" name="Text Box 3"/>
          <p:cNvSpPr txBox="1">
            <a:spLocks noChangeArrowheads="1"/>
          </p:cNvSpPr>
          <p:nvPr/>
        </p:nvSpPr>
        <p:spPr bwMode="auto">
          <a:xfrm>
            <a:off x="304800" y="5181600"/>
            <a:ext cx="6096000" cy="1373188"/>
          </a:xfrm>
          <a:prstGeom prst="rect">
            <a:avLst/>
          </a:prstGeom>
          <a:noFill/>
          <a:ln w="9525">
            <a:noFill/>
            <a:miter lim="800000"/>
            <a:headEnd/>
            <a:tailEnd/>
          </a:ln>
        </p:spPr>
        <p:txBody>
          <a:bodyPr>
            <a:spAutoFit/>
          </a:bodyPr>
          <a:lstStyle/>
          <a:p>
            <a:pPr algn="ctr">
              <a:spcBef>
                <a:spcPct val="50000"/>
              </a:spcBef>
            </a:pPr>
            <a:r>
              <a:rPr lang="en-US" sz="2800">
                <a:solidFill>
                  <a:srgbClr val="0000FF"/>
                </a:solidFill>
                <a:cs typeface="Arial" charset="0"/>
              </a:rPr>
              <a:t>The magnetic field surrounding a current carrying conductor interacts with an existing magnetic field.</a:t>
            </a:r>
            <a:endParaRPr lang="en-US" sz="2800">
              <a:cs typeface="Arial" charset="0"/>
            </a:endParaRPr>
          </a:p>
        </p:txBody>
      </p:sp>
      <p:sp>
        <p:nvSpPr>
          <p:cNvPr id="27654" name="Text Box 13"/>
          <p:cNvSpPr txBox="1">
            <a:spLocks noChangeArrowheads="1"/>
          </p:cNvSpPr>
          <p:nvPr/>
        </p:nvSpPr>
        <p:spPr bwMode="auto">
          <a:xfrm>
            <a:off x="3429000" y="4130675"/>
            <a:ext cx="4648200" cy="822325"/>
          </a:xfrm>
          <a:prstGeom prst="rect">
            <a:avLst/>
          </a:prstGeom>
          <a:noFill/>
          <a:ln w="9525">
            <a:noFill/>
            <a:miter lim="800000"/>
            <a:headEnd/>
            <a:tailEnd/>
          </a:ln>
        </p:spPr>
        <p:txBody>
          <a:bodyPr>
            <a:spAutoFit/>
          </a:bodyPr>
          <a:lstStyle/>
          <a:p>
            <a:pPr>
              <a:spcBef>
                <a:spcPct val="50000"/>
              </a:spcBef>
            </a:pPr>
            <a:r>
              <a:rPr lang="en-US"/>
              <a:t>Direction of  Force </a:t>
            </a:r>
            <a:r>
              <a:rPr lang="en-US" i="1"/>
              <a:t>(Torque) </a:t>
            </a:r>
            <a:r>
              <a:rPr lang="en-US"/>
              <a:t>acting               to turn the Armature </a:t>
            </a:r>
            <a:r>
              <a:rPr lang="en-US" i="1"/>
              <a:t>(Conductor)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914400" y="152400"/>
            <a:ext cx="7696200" cy="641350"/>
          </a:xfrm>
          <a:prstGeom prst="rect">
            <a:avLst/>
          </a:prstGeom>
          <a:noFill/>
          <a:ln w="9525">
            <a:noFill/>
            <a:miter lim="800000"/>
            <a:headEnd/>
            <a:tailEnd/>
          </a:ln>
        </p:spPr>
        <p:txBody>
          <a:bodyPr>
            <a:spAutoFit/>
          </a:bodyPr>
          <a:lstStyle/>
          <a:p>
            <a:pPr algn="ctr">
              <a:spcBef>
                <a:spcPct val="50000"/>
              </a:spcBef>
            </a:pPr>
            <a:r>
              <a:rPr lang="en-US" sz="3600" b="1"/>
              <a:t>Fleming's Left Hand (Motor) Rule</a:t>
            </a:r>
          </a:p>
        </p:txBody>
      </p:sp>
      <p:pic>
        <p:nvPicPr>
          <p:cNvPr id="29699" name="Picture 13" descr="armrule_correct"/>
          <p:cNvPicPr>
            <a:picLocks noChangeAspect="1" noChangeArrowheads="1"/>
          </p:cNvPicPr>
          <p:nvPr/>
        </p:nvPicPr>
        <p:blipFill>
          <a:blip r:embed="rId2" cstate="print"/>
          <a:srcRect/>
          <a:stretch>
            <a:fillRect/>
          </a:stretch>
        </p:blipFill>
        <p:spPr bwMode="auto">
          <a:xfrm>
            <a:off x="1752600" y="2057400"/>
            <a:ext cx="7315200" cy="5486400"/>
          </a:xfrm>
          <a:prstGeom prst="rect">
            <a:avLst/>
          </a:prstGeom>
          <a:noFill/>
          <a:ln w="9525">
            <a:noFill/>
            <a:miter lim="800000"/>
            <a:headEnd/>
            <a:tailEnd/>
          </a:ln>
        </p:spPr>
      </p:pic>
      <p:sp>
        <p:nvSpPr>
          <p:cNvPr id="29700" name="Text Box 15"/>
          <p:cNvSpPr txBox="1">
            <a:spLocks noChangeArrowheads="1"/>
          </p:cNvSpPr>
          <p:nvPr/>
        </p:nvSpPr>
        <p:spPr bwMode="auto">
          <a:xfrm>
            <a:off x="1828800" y="4495800"/>
            <a:ext cx="914400" cy="823913"/>
          </a:xfrm>
          <a:prstGeom prst="rect">
            <a:avLst/>
          </a:prstGeom>
          <a:noFill/>
          <a:ln w="9525">
            <a:noFill/>
            <a:miter lim="800000"/>
            <a:headEnd/>
            <a:tailEnd/>
          </a:ln>
        </p:spPr>
        <p:txBody>
          <a:bodyPr>
            <a:spAutoFit/>
          </a:bodyPr>
          <a:lstStyle/>
          <a:p>
            <a:pPr algn="ctr">
              <a:spcBef>
                <a:spcPct val="50000"/>
              </a:spcBef>
            </a:pPr>
            <a:r>
              <a:rPr lang="en-US" sz="4800" b="1"/>
              <a:t>N</a:t>
            </a:r>
          </a:p>
        </p:txBody>
      </p:sp>
      <p:sp>
        <p:nvSpPr>
          <p:cNvPr id="29701" name="Text Box 16"/>
          <p:cNvSpPr txBox="1">
            <a:spLocks noChangeArrowheads="1"/>
          </p:cNvSpPr>
          <p:nvPr/>
        </p:nvSpPr>
        <p:spPr bwMode="auto">
          <a:xfrm>
            <a:off x="8382000" y="3352800"/>
            <a:ext cx="762000" cy="823913"/>
          </a:xfrm>
          <a:prstGeom prst="rect">
            <a:avLst/>
          </a:prstGeom>
          <a:noFill/>
          <a:ln w="9525">
            <a:noFill/>
            <a:miter lim="800000"/>
            <a:headEnd/>
            <a:tailEnd/>
          </a:ln>
        </p:spPr>
        <p:txBody>
          <a:bodyPr>
            <a:spAutoFit/>
          </a:bodyPr>
          <a:lstStyle/>
          <a:p>
            <a:pPr>
              <a:spcBef>
                <a:spcPct val="50000"/>
              </a:spcBef>
            </a:pPr>
            <a:r>
              <a:rPr lang="en-US" sz="4800" b="1"/>
              <a:t>S</a:t>
            </a:r>
          </a:p>
        </p:txBody>
      </p:sp>
      <p:pic>
        <p:nvPicPr>
          <p:cNvPr id="29702" name="Picture 17" descr="lefthand_correct_transparent3"/>
          <p:cNvPicPr>
            <a:picLocks noChangeAspect="1" noChangeArrowheads="1"/>
          </p:cNvPicPr>
          <p:nvPr/>
        </p:nvPicPr>
        <p:blipFill>
          <a:blip r:embed="rId3" cstate="print">
            <a:lum bright="-72000" contrast="100000"/>
          </a:blip>
          <a:srcRect/>
          <a:stretch>
            <a:fillRect/>
          </a:stretch>
        </p:blipFill>
        <p:spPr bwMode="auto">
          <a:xfrm>
            <a:off x="609600" y="990600"/>
            <a:ext cx="3429000" cy="2571750"/>
          </a:xfrm>
          <a:prstGeom prst="rect">
            <a:avLst/>
          </a:prstGeom>
          <a:noFill/>
          <a:ln w="9525">
            <a:noFill/>
            <a:miter lim="800000"/>
            <a:headEnd/>
            <a:tailEnd/>
          </a:ln>
        </p:spPr>
      </p:pic>
      <p:sp>
        <p:nvSpPr>
          <p:cNvPr id="29703" name="Line 18"/>
          <p:cNvSpPr>
            <a:spLocks noChangeShapeType="1"/>
          </p:cNvSpPr>
          <p:nvPr/>
        </p:nvSpPr>
        <p:spPr bwMode="auto">
          <a:xfrm flipV="1">
            <a:off x="4191000" y="5562600"/>
            <a:ext cx="2667000" cy="381000"/>
          </a:xfrm>
          <a:prstGeom prst="line">
            <a:avLst/>
          </a:prstGeom>
          <a:noFill/>
          <a:ln w="50800">
            <a:solidFill>
              <a:srgbClr val="0000FF"/>
            </a:solidFill>
            <a:round/>
            <a:headEnd/>
            <a:tailEnd type="stealth" w="med" len="med"/>
          </a:ln>
        </p:spPr>
        <p:txBody>
          <a:bodyPr/>
          <a:lstStyle/>
          <a:p>
            <a:endParaRPr lang="en-US"/>
          </a:p>
        </p:txBody>
      </p:sp>
      <p:sp>
        <p:nvSpPr>
          <p:cNvPr id="29704" name="Text Box 20"/>
          <p:cNvSpPr txBox="1">
            <a:spLocks noChangeArrowheads="1"/>
          </p:cNvSpPr>
          <p:nvPr/>
        </p:nvSpPr>
        <p:spPr bwMode="auto">
          <a:xfrm>
            <a:off x="2590800" y="914400"/>
            <a:ext cx="35052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Direction of Rotation</a:t>
            </a:r>
          </a:p>
        </p:txBody>
      </p:sp>
      <p:sp>
        <p:nvSpPr>
          <p:cNvPr id="29705" name="Text Box 21"/>
          <p:cNvSpPr txBox="1">
            <a:spLocks noChangeArrowheads="1"/>
          </p:cNvSpPr>
          <p:nvPr/>
        </p:nvSpPr>
        <p:spPr bwMode="auto">
          <a:xfrm>
            <a:off x="3886200" y="1828800"/>
            <a:ext cx="5029200" cy="519113"/>
          </a:xfrm>
          <a:prstGeom prst="rect">
            <a:avLst/>
          </a:prstGeom>
          <a:noFill/>
          <a:ln w="9525">
            <a:noFill/>
            <a:miter lim="800000"/>
            <a:headEnd/>
            <a:tailEnd/>
          </a:ln>
        </p:spPr>
        <p:txBody>
          <a:bodyPr>
            <a:spAutoFit/>
          </a:bodyPr>
          <a:lstStyle/>
          <a:p>
            <a:pPr>
              <a:spcBef>
                <a:spcPct val="50000"/>
              </a:spcBef>
            </a:pPr>
            <a:r>
              <a:rPr lang="en-US" sz="2800" b="1">
                <a:solidFill>
                  <a:srgbClr val="0000FF"/>
                </a:solidFill>
              </a:rPr>
              <a:t>Fixed Magnetic Field Direction</a:t>
            </a:r>
          </a:p>
        </p:txBody>
      </p:sp>
      <p:sp>
        <p:nvSpPr>
          <p:cNvPr id="29706" name="Line 22"/>
          <p:cNvSpPr>
            <a:spLocks noChangeShapeType="1"/>
          </p:cNvSpPr>
          <p:nvPr/>
        </p:nvSpPr>
        <p:spPr bwMode="auto">
          <a:xfrm>
            <a:off x="2667000" y="4267200"/>
            <a:ext cx="1981200" cy="2209800"/>
          </a:xfrm>
          <a:prstGeom prst="line">
            <a:avLst/>
          </a:prstGeom>
          <a:noFill/>
          <a:ln w="50800">
            <a:solidFill>
              <a:schemeClr val="tx1"/>
            </a:solidFill>
            <a:round/>
            <a:headEnd/>
            <a:tailEnd type="triangle" w="med" len="med"/>
          </a:ln>
        </p:spPr>
        <p:txBody>
          <a:bodyPr/>
          <a:lstStyle/>
          <a:p>
            <a:endParaRPr lang="en-US"/>
          </a:p>
        </p:txBody>
      </p:sp>
      <p:sp>
        <p:nvSpPr>
          <p:cNvPr id="29707" name="Line 23"/>
          <p:cNvSpPr>
            <a:spLocks noChangeShapeType="1"/>
          </p:cNvSpPr>
          <p:nvPr/>
        </p:nvSpPr>
        <p:spPr bwMode="auto">
          <a:xfrm flipV="1">
            <a:off x="4191000" y="3886200"/>
            <a:ext cx="0" cy="2057400"/>
          </a:xfrm>
          <a:prstGeom prst="line">
            <a:avLst/>
          </a:prstGeom>
          <a:noFill/>
          <a:ln w="50800">
            <a:solidFill>
              <a:srgbClr val="FF0000"/>
            </a:solidFill>
            <a:round/>
            <a:headEnd/>
            <a:tailEnd type="stealth" w="med" len="med"/>
          </a:ln>
        </p:spPr>
        <p:txBody>
          <a:bodyPr/>
          <a:lstStyle/>
          <a:p>
            <a:endParaRPr lang="en-US"/>
          </a:p>
        </p:txBody>
      </p:sp>
      <p:sp>
        <p:nvSpPr>
          <p:cNvPr id="29708" name="Text Box 25"/>
          <p:cNvSpPr txBox="1">
            <a:spLocks noChangeArrowheads="1"/>
          </p:cNvSpPr>
          <p:nvPr/>
        </p:nvSpPr>
        <p:spPr bwMode="auto">
          <a:xfrm>
            <a:off x="0" y="3124200"/>
            <a:ext cx="3200400" cy="946150"/>
          </a:xfrm>
          <a:prstGeom prst="rect">
            <a:avLst/>
          </a:prstGeom>
          <a:noFill/>
          <a:ln w="9525">
            <a:noFill/>
            <a:miter lim="800000"/>
            <a:headEnd/>
            <a:tailEnd/>
          </a:ln>
        </p:spPr>
        <p:txBody>
          <a:bodyPr>
            <a:spAutoFit/>
          </a:bodyPr>
          <a:lstStyle/>
          <a:p>
            <a:pPr algn="ctr">
              <a:spcBef>
                <a:spcPct val="50000"/>
              </a:spcBef>
            </a:pPr>
            <a:r>
              <a:rPr lang="en-US" sz="2800" b="1"/>
              <a:t>Conventional Current Direction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2031325"/>
          </a:xfrm>
          <a:prstGeom prst="rect">
            <a:avLst/>
          </a:prstGeom>
        </p:spPr>
        <p:txBody>
          <a:bodyPr wrap="square">
            <a:spAutoFit/>
          </a:bodyPr>
          <a:lstStyle/>
          <a:p>
            <a:r>
              <a:rPr lang="en-US" b="1" dirty="0"/>
              <a:t>Back or Counter E.M.F.</a:t>
            </a:r>
          </a:p>
          <a:p>
            <a:r>
              <a:rPr lang="en-US" dirty="0"/>
              <a:t>When the armature of a </a:t>
            </a:r>
            <a:r>
              <a:rPr lang="en-US" dirty="0" err="1"/>
              <a:t>d.c</a:t>
            </a:r>
            <a:r>
              <a:rPr lang="en-US" dirty="0"/>
              <a:t>. motor rotates under the influence of the </a:t>
            </a:r>
            <a:r>
              <a:rPr lang="en-US" dirty="0" smtClean="0"/>
              <a:t>driving torque</a:t>
            </a:r>
            <a:r>
              <a:rPr lang="en-US" dirty="0"/>
              <a:t>, the armature conductors move through the magnetic field and </a:t>
            </a:r>
            <a:r>
              <a:rPr lang="en-US" dirty="0" smtClean="0"/>
              <a:t>hence </a:t>
            </a:r>
            <a:r>
              <a:rPr lang="en-US" dirty="0" err="1" smtClean="0"/>
              <a:t>e.m.f</a:t>
            </a:r>
            <a:r>
              <a:rPr lang="en-US" dirty="0"/>
              <a:t>. is induced in them as in a generator The induced </a:t>
            </a:r>
            <a:r>
              <a:rPr lang="en-US" dirty="0" err="1"/>
              <a:t>e.m.f</a:t>
            </a:r>
            <a:r>
              <a:rPr lang="en-US" dirty="0"/>
              <a:t>. acts in </a:t>
            </a:r>
            <a:r>
              <a:rPr lang="en-US" dirty="0" smtClean="0"/>
              <a:t>opposite direction </a:t>
            </a:r>
            <a:r>
              <a:rPr lang="en-US" dirty="0"/>
              <a:t>to the applied voltage V(Lenz’s law) and in known as back or </a:t>
            </a:r>
            <a:r>
              <a:rPr lang="en-US" dirty="0" smtClean="0"/>
              <a:t>counter </a:t>
            </a:r>
            <a:r>
              <a:rPr lang="en-US" dirty="0" err="1" smtClean="0"/>
              <a:t>e.m.f</a:t>
            </a:r>
            <a:r>
              <a:rPr lang="en-US" dirty="0"/>
              <a:t>. </a:t>
            </a:r>
            <a:r>
              <a:rPr lang="en-US" dirty="0" err="1"/>
              <a:t>Eb</a:t>
            </a:r>
            <a:r>
              <a:rPr lang="en-US" dirty="0"/>
              <a:t>. The back </a:t>
            </a:r>
            <a:r>
              <a:rPr lang="en-US" dirty="0" err="1"/>
              <a:t>e.m.f</a:t>
            </a:r>
            <a:r>
              <a:rPr lang="en-US" dirty="0"/>
              <a:t>. </a:t>
            </a:r>
            <a:r>
              <a:rPr lang="en-US" dirty="0" err="1"/>
              <a:t>Eb</a:t>
            </a:r>
            <a:r>
              <a:rPr lang="en-US" dirty="0"/>
              <a:t>(= P f ZN/60 A) is always less than the </a:t>
            </a:r>
            <a:r>
              <a:rPr lang="en-US" dirty="0" smtClean="0"/>
              <a:t>applied voltage </a:t>
            </a:r>
            <a:r>
              <a:rPr lang="en-US" dirty="0"/>
              <a:t>V, although this difference is small when the motor is running under</a:t>
            </a:r>
          </a:p>
          <a:p>
            <a:r>
              <a:rPr lang="en-US" dirty="0"/>
              <a:t>normal </a:t>
            </a:r>
            <a:r>
              <a:rPr lang="en-US" dirty="0" smtClean="0"/>
              <a:t>conditions</a:t>
            </a:r>
            <a:r>
              <a:rPr lang="en-US" dirty="0"/>
              <a:t>.</a:t>
            </a:r>
          </a:p>
        </p:txBody>
      </p:sp>
      <p:sp>
        <p:nvSpPr>
          <p:cNvPr id="3" name="Rectangle 2"/>
          <p:cNvSpPr/>
          <p:nvPr/>
        </p:nvSpPr>
        <p:spPr>
          <a:xfrm>
            <a:off x="0" y="2286000"/>
            <a:ext cx="5486400" cy="3139321"/>
          </a:xfrm>
          <a:prstGeom prst="rect">
            <a:avLst/>
          </a:prstGeom>
        </p:spPr>
        <p:txBody>
          <a:bodyPr wrap="square">
            <a:spAutoFit/>
          </a:bodyPr>
          <a:lstStyle/>
          <a:p>
            <a:r>
              <a:rPr lang="en-US" dirty="0"/>
              <a:t>Consider a shunt wound </a:t>
            </a:r>
            <a:r>
              <a:rPr lang="en-US" dirty="0" smtClean="0"/>
              <a:t>motor. </a:t>
            </a:r>
            <a:r>
              <a:rPr lang="en-US" dirty="0"/>
              <a:t>When </a:t>
            </a:r>
            <a:r>
              <a:rPr lang="en-US" dirty="0" err="1"/>
              <a:t>d.c</a:t>
            </a:r>
            <a:r>
              <a:rPr lang="en-US" dirty="0"/>
              <a:t>. voltage V is </a:t>
            </a:r>
            <a:r>
              <a:rPr lang="en-US" dirty="0" smtClean="0"/>
              <a:t>applied across </a:t>
            </a:r>
            <a:r>
              <a:rPr lang="en-US" dirty="0"/>
              <a:t>the motor terminals, the field magnets</a:t>
            </a:r>
          </a:p>
          <a:p>
            <a:r>
              <a:rPr lang="en-US" dirty="0"/>
              <a:t>are excited and armature conductors </a:t>
            </a:r>
            <a:r>
              <a:rPr lang="en-US" dirty="0" smtClean="0"/>
              <a:t>are supplied </a:t>
            </a:r>
            <a:r>
              <a:rPr lang="en-US" dirty="0"/>
              <a:t>with current. Therefore, </a:t>
            </a:r>
            <a:r>
              <a:rPr lang="en-US" dirty="0" smtClean="0"/>
              <a:t>driving torque </a:t>
            </a:r>
            <a:r>
              <a:rPr lang="en-US" dirty="0"/>
              <a:t>acts on the armature which begins </a:t>
            </a:r>
            <a:r>
              <a:rPr lang="en-US" dirty="0" smtClean="0"/>
              <a:t>to rotate</a:t>
            </a:r>
            <a:r>
              <a:rPr lang="en-US" dirty="0"/>
              <a:t>. As the armature rotates, back </a:t>
            </a:r>
            <a:r>
              <a:rPr lang="en-US" dirty="0" err="1"/>
              <a:t>e.m.f</a:t>
            </a:r>
            <a:r>
              <a:rPr lang="en-US" dirty="0" smtClean="0"/>
              <a:t>. </a:t>
            </a:r>
            <a:r>
              <a:rPr lang="en-US" dirty="0" err="1" smtClean="0"/>
              <a:t>Eb</a:t>
            </a:r>
            <a:r>
              <a:rPr lang="en-US" dirty="0" smtClean="0"/>
              <a:t> </a:t>
            </a:r>
            <a:r>
              <a:rPr lang="en-US" dirty="0"/>
              <a:t>is induced which opposes the applied</a:t>
            </a:r>
          </a:p>
          <a:p>
            <a:r>
              <a:rPr lang="en-US" dirty="0"/>
              <a:t>voltage V. The applied voltage V has </a:t>
            </a:r>
            <a:r>
              <a:rPr lang="en-US" dirty="0" smtClean="0"/>
              <a:t>to force </a:t>
            </a:r>
            <a:r>
              <a:rPr lang="en-US" dirty="0"/>
              <a:t>current through the armature </a:t>
            </a:r>
            <a:r>
              <a:rPr lang="en-US" dirty="0" smtClean="0"/>
              <a:t>against the </a:t>
            </a:r>
            <a:r>
              <a:rPr lang="en-US" dirty="0"/>
              <a:t>back </a:t>
            </a:r>
            <a:r>
              <a:rPr lang="en-US" dirty="0" err="1"/>
              <a:t>e.m.f</a:t>
            </a:r>
            <a:r>
              <a:rPr lang="en-US" dirty="0"/>
              <a:t>. </a:t>
            </a:r>
            <a:r>
              <a:rPr lang="en-US" dirty="0" err="1"/>
              <a:t>Eb</a:t>
            </a:r>
            <a:r>
              <a:rPr lang="en-US" dirty="0"/>
              <a:t>. The electric work done in overcoming and causing the</a:t>
            </a:r>
          </a:p>
          <a:p>
            <a:r>
              <a:rPr lang="en-US" dirty="0"/>
              <a:t>current to flow against </a:t>
            </a:r>
            <a:r>
              <a:rPr lang="en-US" dirty="0" err="1"/>
              <a:t>Eb</a:t>
            </a:r>
            <a:r>
              <a:rPr lang="en-US" dirty="0"/>
              <a:t> is converted into mechanical energy developed in </a:t>
            </a:r>
            <a:r>
              <a:rPr lang="en-US" dirty="0" smtClean="0"/>
              <a:t>the armature</a:t>
            </a:r>
            <a:r>
              <a:rPr lang="en-US" dirty="0"/>
              <a:t>. </a:t>
            </a:r>
          </a:p>
        </p:txBody>
      </p:sp>
      <p:pic>
        <p:nvPicPr>
          <p:cNvPr id="3074" name="Picture 2"/>
          <p:cNvPicPr>
            <a:picLocks noChangeAspect="1" noChangeArrowheads="1"/>
          </p:cNvPicPr>
          <p:nvPr/>
        </p:nvPicPr>
        <p:blipFill>
          <a:blip r:embed="rId2" cstate="print"/>
          <a:srcRect/>
          <a:stretch>
            <a:fillRect/>
          </a:stretch>
        </p:blipFill>
        <p:spPr bwMode="auto">
          <a:xfrm>
            <a:off x="0" y="5410200"/>
            <a:ext cx="5613400" cy="11430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410200" y="2057400"/>
            <a:ext cx="3586046" cy="2590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8600"/>
            <a:ext cx="2702728" cy="369332"/>
          </a:xfrm>
          <a:prstGeom prst="rect">
            <a:avLst/>
          </a:prstGeom>
        </p:spPr>
        <p:txBody>
          <a:bodyPr wrap="none">
            <a:spAutoFit/>
          </a:bodyPr>
          <a:lstStyle/>
          <a:p>
            <a:r>
              <a:rPr lang="en-US" b="1" dirty="0"/>
              <a:t>Significance of Back E.M.F.</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 y="533400"/>
            <a:ext cx="8562317" cy="6324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81000"/>
            <a:ext cx="5490734" cy="461665"/>
          </a:xfrm>
          <a:prstGeom prst="rect">
            <a:avLst/>
          </a:prstGeom>
        </p:spPr>
        <p:txBody>
          <a:bodyPr wrap="none">
            <a:spAutoFit/>
          </a:bodyPr>
          <a:lstStyle/>
          <a:p>
            <a:r>
              <a:rPr lang="en-US" sz="2400" b="1" dirty="0" smtClean="0"/>
              <a:t>Electric and magnetic fields: Lorentz force</a:t>
            </a:r>
            <a:endParaRPr lang="en-US" sz="2400" dirty="0"/>
          </a:p>
        </p:txBody>
      </p:sp>
      <p:sp>
        <p:nvSpPr>
          <p:cNvPr id="3" name="Rectangle 2"/>
          <p:cNvSpPr/>
          <p:nvPr/>
        </p:nvSpPr>
        <p:spPr>
          <a:xfrm>
            <a:off x="152400" y="838200"/>
            <a:ext cx="8686800" cy="3416320"/>
          </a:xfrm>
          <a:prstGeom prst="rect">
            <a:avLst/>
          </a:prstGeom>
        </p:spPr>
        <p:txBody>
          <a:bodyPr wrap="square">
            <a:spAutoFit/>
          </a:bodyPr>
          <a:lstStyle/>
          <a:p>
            <a:pPr>
              <a:lnSpc>
                <a:spcPct val="80000"/>
              </a:lnSpc>
            </a:pPr>
            <a:r>
              <a:rPr lang="en-US" dirty="0" smtClean="0"/>
              <a:t>A current-carrying wire in a magnetic field experiences a force. </a:t>
            </a:r>
          </a:p>
          <a:p>
            <a:pPr>
              <a:lnSpc>
                <a:spcPct val="80000"/>
              </a:lnSpc>
            </a:pPr>
            <a:endParaRPr lang="en-US" dirty="0" smtClean="0"/>
          </a:p>
          <a:p>
            <a:pPr>
              <a:lnSpc>
                <a:spcPct val="80000"/>
              </a:lnSpc>
            </a:pPr>
            <a:r>
              <a:rPr lang="en-US" dirty="0" smtClean="0"/>
              <a:t>The magnitude and direction of this force depend on four variables: the magnitude and direction of the current (I), the length of the wire (L), the strength and direction of the magnetic field (B), and the angle between the field and the wire (Θ). </a:t>
            </a:r>
          </a:p>
          <a:p>
            <a:pPr>
              <a:lnSpc>
                <a:spcPct val="80000"/>
              </a:lnSpc>
            </a:pPr>
            <a:r>
              <a:rPr lang="en-US" dirty="0" smtClean="0"/>
              <a:t>	</a:t>
            </a:r>
          </a:p>
          <a:p>
            <a:pPr>
              <a:lnSpc>
                <a:spcPct val="80000"/>
              </a:lnSpc>
            </a:pPr>
            <a:r>
              <a:rPr lang="en-US" dirty="0" smtClean="0"/>
              <a:t>	F = I L X B       Or in scalar terms:      F = I L B </a:t>
            </a:r>
            <a:r>
              <a:rPr lang="en-US" dirty="0" err="1" smtClean="0"/>
              <a:t>SinΘ</a:t>
            </a:r>
            <a:r>
              <a:rPr lang="en-US" dirty="0" smtClean="0"/>
              <a:t> </a:t>
            </a:r>
          </a:p>
          <a:p>
            <a:pPr>
              <a:lnSpc>
                <a:spcPct val="80000"/>
              </a:lnSpc>
            </a:pPr>
            <a:endParaRPr lang="en-US" dirty="0" smtClean="0"/>
          </a:p>
          <a:p>
            <a:pPr>
              <a:lnSpc>
                <a:spcPct val="80000"/>
              </a:lnSpc>
            </a:pPr>
            <a:r>
              <a:rPr lang="en-US" dirty="0" smtClean="0"/>
              <a:t>	When current is in amperes, length in meters, and magnetic field in </a:t>
            </a:r>
            <a:r>
              <a:rPr lang="en-US" dirty="0" err="1" smtClean="0"/>
              <a:t>teslas</a:t>
            </a:r>
            <a:r>
              <a:rPr lang="en-US" dirty="0" smtClean="0"/>
              <a:t>, the force is in </a:t>
            </a:r>
            <a:r>
              <a:rPr lang="en-US" dirty="0" err="1" smtClean="0"/>
              <a:t>newtons</a:t>
            </a:r>
            <a:r>
              <a:rPr lang="en-US" dirty="0" smtClean="0"/>
              <a:t>.</a:t>
            </a:r>
          </a:p>
          <a:p>
            <a:pPr>
              <a:lnSpc>
                <a:spcPct val="80000"/>
              </a:lnSpc>
            </a:pPr>
            <a:endParaRPr lang="en-US" dirty="0" smtClean="0"/>
          </a:p>
          <a:p>
            <a:pPr>
              <a:lnSpc>
                <a:spcPct val="80000"/>
              </a:lnSpc>
            </a:pPr>
            <a:r>
              <a:rPr lang="en-US" dirty="0" smtClean="0"/>
              <a:t>The direction of the force is perpendicular to both the current and the magnetic field, and is predicted by the right-hand cross-product rule. </a:t>
            </a:r>
          </a:p>
          <a:p>
            <a:pPr>
              <a:lnSpc>
                <a:spcPct val="80000"/>
              </a:lnSpc>
            </a:pPr>
            <a:endParaRPr lang="en-US" dirty="0" smtClean="0"/>
          </a:p>
          <a:p>
            <a:pPr>
              <a:lnSpc>
                <a:spcPct val="80000"/>
              </a:lnSpc>
            </a:pPr>
            <a:endParaRPr lang="en-US" dirty="0" smtClean="0"/>
          </a:p>
        </p:txBody>
      </p:sp>
      <p:pic>
        <p:nvPicPr>
          <p:cNvPr id="1026" name="Picture 2"/>
          <p:cNvPicPr>
            <a:picLocks noChangeAspect="1" noChangeArrowheads="1"/>
          </p:cNvPicPr>
          <p:nvPr/>
        </p:nvPicPr>
        <p:blipFill>
          <a:blip r:embed="rId2" cstate="print"/>
          <a:srcRect/>
          <a:stretch>
            <a:fillRect/>
          </a:stretch>
        </p:blipFill>
        <p:spPr bwMode="auto">
          <a:xfrm>
            <a:off x="1905000" y="3810000"/>
            <a:ext cx="4800600" cy="269946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914400" y="228600"/>
            <a:ext cx="7543800" cy="641350"/>
          </a:xfrm>
          <a:prstGeom prst="rect">
            <a:avLst/>
          </a:prstGeom>
          <a:noFill/>
          <a:ln w="9525">
            <a:noFill/>
            <a:miter lim="800000"/>
            <a:headEnd/>
            <a:tailEnd/>
          </a:ln>
        </p:spPr>
        <p:txBody>
          <a:bodyPr>
            <a:spAutoFit/>
          </a:bodyPr>
          <a:lstStyle/>
          <a:p>
            <a:pPr algn="ctr">
              <a:spcBef>
                <a:spcPct val="50000"/>
              </a:spcBef>
            </a:pPr>
            <a:r>
              <a:rPr lang="en-US" sz="3600" b="1"/>
              <a:t>The Right Hand Rule</a:t>
            </a:r>
          </a:p>
        </p:txBody>
      </p:sp>
      <p:pic>
        <p:nvPicPr>
          <p:cNvPr id="22531" name="Picture 3" descr="electromagnet_direction"/>
          <p:cNvPicPr>
            <a:picLocks noChangeAspect="1" noChangeArrowheads="1"/>
          </p:cNvPicPr>
          <p:nvPr/>
        </p:nvPicPr>
        <p:blipFill>
          <a:blip r:embed="rId2" cstate="print"/>
          <a:srcRect l="8000" t="6000" r="17000" b="22000"/>
          <a:stretch>
            <a:fillRect/>
          </a:stretch>
        </p:blipFill>
        <p:spPr bwMode="auto">
          <a:xfrm>
            <a:off x="152400" y="2057400"/>
            <a:ext cx="4876800" cy="3511550"/>
          </a:xfrm>
          <a:prstGeom prst="rect">
            <a:avLst/>
          </a:prstGeom>
          <a:noFill/>
          <a:ln w="9525">
            <a:noFill/>
            <a:miter lim="800000"/>
            <a:headEnd/>
            <a:tailEnd/>
          </a:ln>
        </p:spPr>
      </p:pic>
      <p:sp>
        <p:nvSpPr>
          <p:cNvPr id="22532" name="Text Box 4"/>
          <p:cNvSpPr txBox="1">
            <a:spLocks noChangeArrowheads="1"/>
          </p:cNvSpPr>
          <p:nvPr/>
        </p:nvSpPr>
        <p:spPr bwMode="auto">
          <a:xfrm>
            <a:off x="381000" y="1143000"/>
            <a:ext cx="4648200" cy="1552575"/>
          </a:xfrm>
          <a:prstGeom prst="rect">
            <a:avLst/>
          </a:prstGeom>
          <a:noFill/>
          <a:ln w="9525">
            <a:noFill/>
            <a:miter lim="800000"/>
            <a:headEnd/>
            <a:tailEnd/>
          </a:ln>
        </p:spPr>
        <p:txBody>
          <a:bodyPr>
            <a:spAutoFit/>
          </a:bodyPr>
          <a:lstStyle/>
          <a:p>
            <a:pPr>
              <a:spcBef>
                <a:spcPct val="50000"/>
              </a:spcBef>
            </a:pPr>
            <a:r>
              <a:rPr lang="en-US" dirty="0">
                <a:solidFill>
                  <a:srgbClr val="FF0000"/>
                </a:solidFill>
              </a:rPr>
              <a:t>The direction of the magnetic field surrounding the conductor can       be found using your                   right hand</a:t>
            </a:r>
          </a:p>
        </p:txBody>
      </p:sp>
      <p:pic>
        <p:nvPicPr>
          <p:cNvPr id="22533" name="Picture 5" descr="righthandrule2"/>
          <p:cNvPicPr>
            <a:picLocks noChangeAspect="1" noChangeArrowheads="1"/>
          </p:cNvPicPr>
          <p:nvPr/>
        </p:nvPicPr>
        <p:blipFill>
          <a:blip r:embed="rId3" cstate="print"/>
          <a:srcRect t="17365" r="1613" b="19875"/>
          <a:stretch>
            <a:fillRect/>
          </a:stretch>
        </p:blipFill>
        <p:spPr bwMode="auto">
          <a:xfrm>
            <a:off x="5562600" y="1143000"/>
            <a:ext cx="3098800" cy="1905000"/>
          </a:xfrm>
          <a:prstGeom prst="rect">
            <a:avLst/>
          </a:prstGeom>
          <a:noFill/>
          <a:ln w="9525">
            <a:noFill/>
            <a:miter lim="800000"/>
            <a:headEnd/>
            <a:tailEnd/>
          </a:ln>
        </p:spPr>
      </p:pic>
      <p:sp>
        <p:nvSpPr>
          <p:cNvPr id="22534" name="Text Box 6"/>
          <p:cNvSpPr txBox="1">
            <a:spLocks noChangeArrowheads="1"/>
          </p:cNvSpPr>
          <p:nvPr/>
        </p:nvSpPr>
        <p:spPr bwMode="auto">
          <a:xfrm>
            <a:off x="3733800" y="3886200"/>
            <a:ext cx="4800600" cy="2282825"/>
          </a:xfrm>
          <a:prstGeom prst="rect">
            <a:avLst/>
          </a:prstGeom>
          <a:noFill/>
          <a:ln w="9525">
            <a:noFill/>
            <a:miter lim="800000"/>
            <a:headEnd/>
            <a:tailEnd/>
          </a:ln>
        </p:spPr>
        <p:txBody>
          <a:bodyPr>
            <a:spAutoFit/>
          </a:bodyPr>
          <a:lstStyle/>
          <a:p>
            <a:pPr>
              <a:spcBef>
                <a:spcPct val="50000"/>
              </a:spcBef>
            </a:pPr>
            <a:r>
              <a:rPr lang="en-US">
                <a:solidFill>
                  <a:srgbClr val="0000FF"/>
                </a:solidFill>
              </a:rPr>
              <a:t>Position the thumb of your right hand pointing in the direction of conventional current</a:t>
            </a:r>
            <a:r>
              <a:rPr lang="en-US"/>
              <a:t> </a:t>
            </a:r>
            <a:r>
              <a:rPr lang="en-US" i="1"/>
              <a:t>(</a:t>
            </a:r>
            <a:r>
              <a:rPr lang="en-US" i="1">
                <a:solidFill>
                  <a:srgbClr val="FF0000"/>
                </a:solidFill>
              </a:rPr>
              <a:t>Positive</a:t>
            </a:r>
            <a:r>
              <a:rPr lang="en-US" i="1"/>
              <a:t> to Negative) </a:t>
            </a:r>
            <a:r>
              <a:rPr lang="en-US">
                <a:solidFill>
                  <a:srgbClr val="0000FF"/>
                </a:solidFill>
              </a:rPr>
              <a:t>and your fingers will wrap around the conductor in the direction of the induced magnetic field.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228600"/>
            <a:ext cx="8077200" cy="1190625"/>
          </a:xfrm>
          <a:prstGeom prst="rect">
            <a:avLst/>
          </a:prstGeom>
          <a:noFill/>
          <a:ln w="9525">
            <a:noFill/>
            <a:miter lim="800000"/>
            <a:headEnd/>
            <a:tailEnd/>
          </a:ln>
        </p:spPr>
        <p:txBody>
          <a:bodyPr>
            <a:spAutoFit/>
          </a:bodyPr>
          <a:lstStyle/>
          <a:p>
            <a:pPr algn="ctr">
              <a:spcBef>
                <a:spcPct val="50000"/>
              </a:spcBef>
            </a:pPr>
            <a:r>
              <a:rPr lang="en-US" sz="3600" b="1" dirty="0"/>
              <a:t>The Direction and Motion of an Induced Magnetic Field in a Conductor</a:t>
            </a:r>
          </a:p>
        </p:txBody>
      </p:sp>
      <p:sp>
        <p:nvSpPr>
          <p:cNvPr id="23555" name="Text Box 3"/>
          <p:cNvSpPr txBox="1">
            <a:spLocks noChangeArrowheads="1"/>
          </p:cNvSpPr>
          <p:nvPr/>
        </p:nvSpPr>
        <p:spPr bwMode="auto">
          <a:xfrm>
            <a:off x="533400" y="4953000"/>
            <a:ext cx="4038600" cy="1066800"/>
          </a:xfrm>
          <a:prstGeom prst="rect">
            <a:avLst/>
          </a:prstGeom>
          <a:noFill/>
          <a:ln w="9525">
            <a:noFill/>
            <a:miter lim="800000"/>
            <a:headEnd/>
            <a:tailEnd/>
          </a:ln>
        </p:spPr>
        <p:txBody>
          <a:bodyPr>
            <a:spAutoFit/>
          </a:bodyPr>
          <a:lstStyle/>
          <a:p>
            <a:pPr algn="ctr">
              <a:spcBef>
                <a:spcPct val="50000"/>
              </a:spcBef>
            </a:pPr>
            <a:r>
              <a:rPr lang="en-US" sz="3200" b="1"/>
              <a:t>Current Coming Towards You</a:t>
            </a:r>
          </a:p>
        </p:txBody>
      </p:sp>
      <p:sp>
        <p:nvSpPr>
          <p:cNvPr id="23556" name="Text Box 4"/>
          <p:cNvSpPr txBox="1">
            <a:spLocks noChangeArrowheads="1"/>
          </p:cNvSpPr>
          <p:nvPr/>
        </p:nvSpPr>
        <p:spPr bwMode="auto">
          <a:xfrm>
            <a:off x="4648200" y="4953000"/>
            <a:ext cx="3505200" cy="1614488"/>
          </a:xfrm>
          <a:prstGeom prst="rect">
            <a:avLst/>
          </a:prstGeom>
          <a:noFill/>
          <a:ln w="9525">
            <a:noFill/>
            <a:miter lim="800000"/>
            <a:headEnd/>
            <a:tailEnd/>
          </a:ln>
        </p:spPr>
        <p:txBody>
          <a:bodyPr>
            <a:spAutoFit/>
          </a:bodyPr>
          <a:lstStyle/>
          <a:p>
            <a:pPr algn="ctr">
              <a:spcBef>
                <a:spcPct val="50000"/>
              </a:spcBef>
            </a:pPr>
            <a:r>
              <a:rPr lang="en-US" sz="3200" b="1"/>
              <a:t>Current Moving Away From You</a:t>
            </a:r>
          </a:p>
          <a:p>
            <a:pPr>
              <a:spcBef>
                <a:spcPct val="50000"/>
              </a:spcBef>
            </a:pPr>
            <a:endParaRPr lang="en-US"/>
          </a:p>
        </p:txBody>
      </p:sp>
      <p:grpSp>
        <p:nvGrpSpPr>
          <p:cNvPr id="2" name="Group 5"/>
          <p:cNvGrpSpPr>
            <a:grpSpLocks/>
          </p:cNvGrpSpPr>
          <p:nvPr/>
        </p:nvGrpSpPr>
        <p:grpSpPr bwMode="auto">
          <a:xfrm>
            <a:off x="1149350" y="1827213"/>
            <a:ext cx="6704013" cy="3125787"/>
            <a:chOff x="724" y="1151"/>
            <a:chExt cx="4223" cy="1969"/>
          </a:xfrm>
        </p:grpSpPr>
        <p:sp>
          <p:nvSpPr>
            <p:cNvPr id="23558" name="Oval 6"/>
            <p:cNvSpPr>
              <a:spLocks noChangeArrowheads="1"/>
            </p:cNvSpPr>
            <p:nvPr/>
          </p:nvSpPr>
          <p:spPr bwMode="auto">
            <a:xfrm flipV="1">
              <a:off x="3648" y="1728"/>
              <a:ext cx="720" cy="720"/>
            </a:xfrm>
            <a:prstGeom prst="ellipse">
              <a:avLst/>
            </a:prstGeom>
            <a:solidFill>
              <a:srgbClr val="FF0000"/>
            </a:solidFill>
            <a:ln w="9525">
              <a:solidFill>
                <a:schemeClr val="tx1"/>
              </a:solidFill>
              <a:round/>
              <a:headEnd/>
              <a:tailEnd/>
            </a:ln>
          </p:spPr>
          <p:txBody>
            <a:bodyPr wrap="none" anchor="ctr"/>
            <a:lstStyle/>
            <a:p>
              <a:endParaRPr lang="en-US"/>
            </a:p>
          </p:txBody>
        </p:sp>
        <p:sp>
          <p:nvSpPr>
            <p:cNvPr id="23559" name="Oval 7"/>
            <p:cNvSpPr>
              <a:spLocks noChangeArrowheads="1"/>
            </p:cNvSpPr>
            <p:nvPr/>
          </p:nvSpPr>
          <p:spPr bwMode="auto">
            <a:xfrm flipV="1">
              <a:off x="3456" y="1535"/>
              <a:ext cx="1104" cy="1104"/>
            </a:xfrm>
            <a:prstGeom prst="ellipse">
              <a:avLst/>
            </a:prstGeom>
            <a:noFill/>
            <a:ln w="38100">
              <a:solidFill>
                <a:srgbClr val="FFCC00"/>
              </a:solidFill>
              <a:round/>
              <a:headEnd/>
              <a:tailEnd/>
            </a:ln>
          </p:spPr>
          <p:txBody>
            <a:bodyPr wrap="none" anchor="ctr"/>
            <a:lstStyle/>
            <a:p>
              <a:endParaRPr lang="en-US"/>
            </a:p>
          </p:txBody>
        </p:sp>
        <p:sp>
          <p:nvSpPr>
            <p:cNvPr id="23560" name="Line 8"/>
            <p:cNvSpPr>
              <a:spLocks noChangeShapeType="1"/>
            </p:cNvSpPr>
            <p:nvPr/>
          </p:nvSpPr>
          <p:spPr bwMode="auto">
            <a:xfrm rot="699342" flipH="1" flipV="1">
              <a:off x="3936" y="1526"/>
              <a:ext cx="240" cy="1"/>
            </a:xfrm>
            <a:prstGeom prst="line">
              <a:avLst/>
            </a:prstGeom>
            <a:noFill/>
            <a:ln w="63500">
              <a:solidFill>
                <a:schemeClr val="tx1"/>
              </a:solidFill>
              <a:round/>
              <a:headEnd type="triangle" w="med" len="med"/>
              <a:tailEnd/>
            </a:ln>
          </p:spPr>
          <p:txBody>
            <a:bodyPr/>
            <a:lstStyle/>
            <a:p>
              <a:endParaRPr lang="en-US"/>
            </a:p>
          </p:txBody>
        </p:sp>
        <p:sp>
          <p:nvSpPr>
            <p:cNvPr id="23561" name="Line 9"/>
            <p:cNvSpPr>
              <a:spLocks noChangeShapeType="1"/>
            </p:cNvSpPr>
            <p:nvPr/>
          </p:nvSpPr>
          <p:spPr bwMode="auto">
            <a:xfrm rot="5101512" flipV="1">
              <a:off x="3359" y="2112"/>
              <a:ext cx="217" cy="24"/>
            </a:xfrm>
            <a:prstGeom prst="line">
              <a:avLst/>
            </a:prstGeom>
            <a:noFill/>
            <a:ln w="63500">
              <a:solidFill>
                <a:schemeClr val="tx1"/>
              </a:solidFill>
              <a:round/>
              <a:headEnd type="triangle" w="med" len="med"/>
              <a:tailEnd/>
            </a:ln>
          </p:spPr>
          <p:txBody>
            <a:bodyPr/>
            <a:lstStyle/>
            <a:p>
              <a:endParaRPr lang="en-US"/>
            </a:p>
          </p:txBody>
        </p:sp>
        <p:sp>
          <p:nvSpPr>
            <p:cNvPr id="23562" name="Line 10"/>
            <p:cNvSpPr>
              <a:spLocks noChangeShapeType="1"/>
            </p:cNvSpPr>
            <p:nvPr/>
          </p:nvSpPr>
          <p:spPr bwMode="auto">
            <a:xfrm rot="-10414907" flipH="1" flipV="1">
              <a:off x="3887" y="2648"/>
              <a:ext cx="240" cy="1"/>
            </a:xfrm>
            <a:prstGeom prst="line">
              <a:avLst/>
            </a:prstGeom>
            <a:noFill/>
            <a:ln w="63500">
              <a:solidFill>
                <a:schemeClr val="tx1"/>
              </a:solidFill>
              <a:round/>
              <a:headEnd type="triangle" w="med" len="med"/>
              <a:tailEnd/>
            </a:ln>
          </p:spPr>
          <p:txBody>
            <a:bodyPr/>
            <a:lstStyle/>
            <a:p>
              <a:endParaRPr lang="en-US"/>
            </a:p>
          </p:txBody>
        </p:sp>
        <p:sp>
          <p:nvSpPr>
            <p:cNvPr id="23563" name="Line 11"/>
            <p:cNvSpPr>
              <a:spLocks noChangeShapeType="1"/>
            </p:cNvSpPr>
            <p:nvPr/>
          </p:nvSpPr>
          <p:spPr bwMode="auto">
            <a:xfrm rot="5460390" flipH="1" flipV="1">
              <a:off x="4441" y="2061"/>
              <a:ext cx="240" cy="1"/>
            </a:xfrm>
            <a:prstGeom prst="line">
              <a:avLst/>
            </a:prstGeom>
            <a:noFill/>
            <a:ln w="63500">
              <a:solidFill>
                <a:schemeClr val="tx1"/>
              </a:solidFill>
              <a:round/>
              <a:headEnd type="triangle" w="med" len="med"/>
              <a:tailEnd/>
            </a:ln>
          </p:spPr>
          <p:txBody>
            <a:bodyPr/>
            <a:lstStyle/>
            <a:p>
              <a:endParaRPr lang="en-US"/>
            </a:p>
          </p:txBody>
        </p:sp>
        <p:sp>
          <p:nvSpPr>
            <p:cNvPr id="23564" name="Oval 12"/>
            <p:cNvSpPr>
              <a:spLocks noChangeArrowheads="1"/>
            </p:cNvSpPr>
            <p:nvPr/>
          </p:nvSpPr>
          <p:spPr bwMode="auto">
            <a:xfrm rot="2580520" flipV="1">
              <a:off x="3264" y="1308"/>
              <a:ext cx="1535" cy="1519"/>
            </a:xfrm>
            <a:prstGeom prst="ellipse">
              <a:avLst/>
            </a:prstGeom>
            <a:noFill/>
            <a:ln w="38100">
              <a:solidFill>
                <a:srgbClr val="FFCC00"/>
              </a:solidFill>
              <a:round/>
              <a:headEnd/>
              <a:tailEnd/>
            </a:ln>
          </p:spPr>
          <p:txBody>
            <a:bodyPr wrap="none" anchor="ctr"/>
            <a:lstStyle/>
            <a:p>
              <a:endParaRPr lang="en-US"/>
            </a:p>
          </p:txBody>
        </p:sp>
        <p:sp>
          <p:nvSpPr>
            <p:cNvPr id="23565" name="Line 13"/>
            <p:cNvSpPr>
              <a:spLocks noChangeShapeType="1"/>
            </p:cNvSpPr>
            <p:nvPr/>
          </p:nvSpPr>
          <p:spPr bwMode="auto">
            <a:xfrm rot="3279862" flipH="1" flipV="1">
              <a:off x="4439" y="1548"/>
              <a:ext cx="334" cy="1"/>
            </a:xfrm>
            <a:prstGeom prst="line">
              <a:avLst/>
            </a:prstGeom>
            <a:noFill/>
            <a:ln w="63500">
              <a:solidFill>
                <a:schemeClr val="tx1"/>
              </a:solidFill>
              <a:round/>
              <a:headEnd type="triangle" w="med" len="med"/>
              <a:tailEnd/>
            </a:ln>
          </p:spPr>
          <p:txBody>
            <a:bodyPr/>
            <a:lstStyle/>
            <a:p>
              <a:endParaRPr lang="en-US"/>
            </a:p>
          </p:txBody>
        </p:sp>
        <p:sp>
          <p:nvSpPr>
            <p:cNvPr id="23566" name="Line 14"/>
            <p:cNvSpPr>
              <a:spLocks noChangeShapeType="1"/>
            </p:cNvSpPr>
            <p:nvPr/>
          </p:nvSpPr>
          <p:spPr bwMode="auto">
            <a:xfrm rot="7682032" flipV="1">
              <a:off x="3300" y="1575"/>
              <a:ext cx="298" cy="33"/>
            </a:xfrm>
            <a:prstGeom prst="line">
              <a:avLst/>
            </a:prstGeom>
            <a:noFill/>
            <a:ln w="63500">
              <a:solidFill>
                <a:schemeClr val="tx1"/>
              </a:solidFill>
              <a:round/>
              <a:headEnd type="triangle" w="med" len="med"/>
              <a:tailEnd/>
            </a:ln>
          </p:spPr>
          <p:txBody>
            <a:bodyPr/>
            <a:lstStyle/>
            <a:p>
              <a:endParaRPr lang="en-US"/>
            </a:p>
          </p:txBody>
        </p:sp>
        <p:sp>
          <p:nvSpPr>
            <p:cNvPr id="23567" name="Line 15"/>
            <p:cNvSpPr>
              <a:spLocks noChangeShapeType="1"/>
            </p:cNvSpPr>
            <p:nvPr/>
          </p:nvSpPr>
          <p:spPr bwMode="auto">
            <a:xfrm rot="-7834387" flipH="1" flipV="1">
              <a:off x="3336" y="2631"/>
              <a:ext cx="334" cy="1"/>
            </a:xfrm>
            <a:prstGeom prst="line">
              <a:avLst/>
            </a:prstGeom>
            <a:noFill/>
            <a:ln w="63500">
              <a:solidFill>
                <a:schemeClr val="tx1"/>
              </a:solidFill>
              <a:round/>
              <a:headEnd type="triangle" w="med" len="med"/>
              <a:tailEnd/>
            </a:ln>
          </p:spPr>
          <p:txBody>
            <a:bodyPr/>
            <a:lstStyle/>
            <a:p>
              <a:endParaRPr lang="en-US"/>
            </a:p>
          </p:txBody>
        </p:sp>
        <p:sp>
          <p:nvSpPr>
            <p:cNvPr id="23568" name="Line 16"/>
            <p:cNvSpPr>
              <a:spLocks noChangeShapeType="1"/>
            </p:cNvSpPr>
            <p:nvPr/>
          </p:nvSpPr>
          <p:spPr bwMode="auto">
            <a:xfrm rot="8040910" flipH="1" flipV="1">
              <a:off x="4451" y="2566"/>
              <a:ext cx="331" cy="1"/>
            </a:xfrm>
            <a:prstGeom prst="line">
              <a:avLst/>
            </a:prstGeom>
            <a:noFill/>
            <a:ln w="63500">
              <a:solidFill>
                <a:schemeClr val="tx1"/>
              </a:solidFill>
              <a:round/>
              <a:headEnd type="triangle" w="med" len="med"/>
              <a:tailEnd/>
            </a:ln>
          </p:spPr>
          <p:txBody>
            <a:bodyPr/>
            <a:lstStyle/>
            <a:p>
              <a:endParaRPr lang="en-US"/>
            </a:p>
          </p:txBody>
        </p:sp>
        <p:sp>
          <p:nvSpPr>
            <p:cNvPr id="23569" name="Oval 17"/>
            <p:cNvSpPr>
              <a:spLocks noChangeArrowheads="1"/>
            </p:cNvSpPr>
            <p:nvPr/>
          </p:nvSpPr>
          <p:spPr bwMode="auto">
            <a:xfrm rot="5059455" flipV="1">
              <a:off x="3073" y="1166"/>
              <a:ext cx="1870" cy="1840"/>
            </a:xfrm>
            <a:prstGeom prst="ellipse">
              <a:avLst/>
            </a:prstGeom>
            <a:noFill/>
            <a:ln w="38100">
              <a:solidFill>
                <a:srgbClr val="FFCC00"/>
              </a:solidFill>
              <a:round/>
              <a:headEnd/>
              <a:tailEnd/>
            </a:ln>
          </p:spPr>
          <p:txBody>
            <a:bodyPr wrap="none" anchor="ctr"/>
            <a:lstStyle/>
            <a:p>
              <a:endParaRPr lang="en-US"/>
            </a:p>
          </p:txBody>
        </p:sp>
        <p:sp>
          <p:nvSpPr>
            <p:cNvPr id="23570" name="Line 18"/>
            <p:cNvSpPr>
              <a:spLocks noChangeShapeType="1"/>
            </p:cNvSpPr>
            <p:nvPr/>
          </p:nvSpPr>
          <p:spPr bwMode="auto">
            <a:xfrm rot="5758799" flipH="1" flipV="1">
              <a:off x="4742" y="2075"/>
              <a:ext cx="407" cy="2"/>
            </a:xfrm>
            <a:prstGeom prst="line">
              <a:avLst/>
            </a:prstGeom>
            <a:noFill/>
            <a:ln w="63500">
              <a:solidFill>
                <a:schemeClr val="tx1"/>
              </a:solidFill>
              <a:round/>
              <a:headEnd type="triangle" w="med" len="med"/>
              <a:tailEnd/>
            </a:ln>
          </p:spPr>
          <p:txBody>
            <a:bodyPr/>
            <a:lstStyle/>
            <a:p>
              <a:endParaRPr lang="en-US"/>
            </a:p>
          </p:txBody>
        </p:sp>
        <p:sp>
          <p:nvSpPr>
            <p:cNvPr id="23571" name="Line 19"/>
            <p:cNvSpPr>
              <a:spLocks noChangeShapeType="1"/>
            </p:cNvSpPr>
            <p:nvPr/>
          </p:nvSpPr>
          <p:spPr bwMode="auto">
            <a:xfrm rot="10160969" flipV="1">
              <a:off x="3676" y="1162"/>
              <a:ext cx="362" cy="41"/>
            </a:xfrm>
            <a:prstGeom prst="line">
              <a:avLst/>
            </a:prstGeom>
            <a:noFill/>
            <a:ln w="63500">
              <a:solidFill>
                <a:schemeClr val="tx1"/>
              </a:solidFill>
              <a:round/>
              <a:headEnd type="triangle" w="med" len="med"/>
              <a:tailEnd/>
            </a:ln>
          </p:spPr>
          <p:txBody>
            <a:bodyPr/>
            <a:lstStyle/>
            <a:p>
              <a:endParaRPr lang="en-US"/>
            </a:p>
          </p:txBody>
        </p:sp>
        <p:sp>
          <p:nvSpPr>
            <p:cNvPr id="23572" name="Line 20"/>
            <p:cNvSpPr>
              <a:spLocks noChangeShapeType="1"/>
            </p:cNvSpPr>
            <p:nvPr/>
          </p:nvSpPr>
          <p:spPr bwMode="auto">
            <a:xfrm rot="-5355450" flipH="1" flipV="1">
              <a:off x="2873" y="2177"/>
              <a:ext cx="407" cy="2"/>
            </a:xfrm>
            <a:prstGeom prst="line">
              <a:avLst/>
            </a:prstGeom>
            <a:noFill/>
            <a:ln w="63500">
              <a:solidFill>
                <a:schemeClr val="tx1"/>
              </a:solidFill>
              <a:round/>
              <a:headEnd type="triangle" w="med" len="med"/>
              <a:tailEnd/>
            </a:ln>
          </p:spPr>
          <p:txBody>
            <a:bodyPr/>
            <a:lstStyle/>
            <a:p>
              <a:endParaRPr lang="en-US"/>
            </a:p>
          </p:txBody>
        </p:sp>
        <p:sp>
          <p:nvSpPr>
            <p:cNvPr id="23573" name="Line 21"/>
            <p:cNvSpPr>
              <a:spLocks noChangeShapeType="1"/>
            </p:cNvSpPr>
            <p:nvPr/>
          </p:nvSpPr>
          <p:spPr bwMode="auto">
            <a:xfrm rot="10519845" flipH="1" flipV="1">
              <a:off x="3941" y="3013"/>
              <a:ext cx="401" cy="2"/>
            </a:xfrm>
            <a:prstGeom prst="line">
              <a:avLst/>
            </a:prstGeom>
            <a:noFill/>
            <a:ln w="63500">
              <a:solidFill>
                <a:schemeClr val="tx1"/>
              </a:solidFill>
              <a:round/>
              <a:headEnd type="triangle" w="med" len="med"/>
              <a:tailEnd/>
            </a:ln>
          </p:spPr>
          <p:txBody>
            <a:bodyPr/>
            <a:lstStyle/>
            <a:p>
              <a:endParaRPr lang="en-US"/>
            </a:p>
          </p:txBody>
        </p:sp>
        <p:sp>
          <p:nvSpPr>
            <p:cNvPr id="23574" name="Text Box 22"/>
            <p:cNvSpPr txBox="1">
              <a:spLocks noChangeArrowheads="1"/>
            </p:cNvSpPr>
            <p:nvPr/>
          </p:nvSpPr>
          <p:spPr bwMode="auto">
            <a:xfrm>
              <a:off x="3840" y="1900"/>
              <a:ext cx="336" cy="404"/>
            </a:xfrm>
            <a:prstGeom prst="rect">
              <a:avLst/>
            </a:prstGeom>
            <a:noFill/>
            <a:ln w="9525">
              <a:noFill/>
              <a:miter lim="800000"/>
              <a:headEnd/>
              <a:tailEnd/>
            </a:ln>
          </p:spPr>
          <p:txBody>
            <a:bodyPr>
              <a:spAutoFit/>
            </a:bodyPr>
            <a:lstStyle/>
            <a:p>
              <a:pPr>
                <a:spcBef>
                  <a:spcPct val="50000"/>
                </a:spcBef>
              </a:pPr>
              <a:r>
                <a:rPr lang="en-US" sz="3600" b="1">
                  <a:latin typeface="Arial Unicode MS" charset="0"/>
                </a:rPr>
                <a:t>X</a:t>
              </a:r>
            </a:p>
          </p:txBody>
        </p:sp>
        <p:grpSp>
          <p:nvGrpSpPr>
            <p:cNvPr id="3" name="Group 23"/>
            <p:cNvGrpSpPr>
              <a:grpSpLocks/>
            </p:cNvGrpSpPr>
            <p:nvPr/>
          </p:nvGrpSpPr>
          <p:grpSpPr bwMode="auto">
            <a:xfrm>
              <a:off x="724" y="1250"/>
              <a:ext cx="1871" cy="1870"/>
              <a:chOff x="724" y="1250"/>
              <a:chExt cx="1871" cy="1870"/>
            </a:xfrm>
          </p:grpSpPr>
          <p:sp>
            <p:nvSpPr>
              <p:cNvPr id="23576" name="Oval 24"/>
              <p:cNvSpPr>
                <a:spLocks noChangeArrowheads="1"/>
              </p:cNvSpPr>
              <p:nvPr/>
            </p:nvSpPr>
            <p:spPr bwMode="auto">
              <a:xfrm>
                <a:off x="1296" y="1824"/>
                <a:ext cx="720" cy="720"/>
              </a:xfrm>
              <a:prstGeom prst="ellipse">
                <a:avLst/>
              </a:prstGeom>
              <a:solidFill>
                <a:srgbClr val="FF0000"/>
              </a:solidFill>
              <a:ln w="9525">
                <a:solidFill>
                  <a:schemeClr val="tx1"/>
                </a:solidFill>
                <a:round/>
                <a:headEnd/>
                <a:tailEnd/>
              </a:ln>
            </p:spPr>
            <p:txBody>
              <a:bodyPr wrap="none" anchor="ctr"/>
              <a:lstStyle/>
              <a:p>
                <a:endParaRPr lang="en-US"/>
              </a:p>
            </p:txBody>
          </p:sp>
          <p:sp>
            <p:nvSpPr>
              <p:cNvPr id="23577" name="Oval 25"/>
              <p:cNvSpPr>
                <a:spLocks noChangeArrowheads="1"/>
              </p:cNvSpPr>
              <p:nvPr/>
            </p:nvSpPr>
            <p:spPr bwMode="auto">
              <a:xfrm>
                <a:off x="1584" y="2112"/>
                <a:ext cx="144" cy="144"/>
              </a:xfrm>
              <a:prstGeom prst="ellipse">
                <a:avLst/>
              </a:prstGeom>
              <a:solidFill>
                <a:schemeClr val="tx2"/>
              </a:solidFill>
              <a:ln w="9525">
                <a:solidFill>
                  <a:schemeClr val="tx1"/>
                </a:solidFill>
                <a:round/>
                <a:headEnd/>
                <a:tailEnd/>
              </a:ln>
            </p:spPr>
            <p:txBody>
              <a:bodyPr wrap="none" anchor="ctr"/>
              <a:lstStyle/>
              <a:p>
                <a:endParaRPr lang="en-US"/>
              </a:p>
            </p:txBody>
          </p:sp>
          <p:sp>
            <p:nvSpPr>
              <p:cNvPr id="23578" name="Oval 26"/>
              <p:cNvSpPr>
                <a:spLocks noChangeArrowheads="1"/>
              </p:cNvSpPr>
              <p:nvPr/>
            </p:nvSpPr>
            <p:spPr bwMode="auto">
              <a:xfrm>
                <a:off x="1104" y="1632"/>
                <a:ext cx="1104" cy="1104"/>
              </a:xfrm>
              <a:prstGeom prst="ellipse">
                <a:avLst/>
              </a:prstGeom>
              <a:noFill/>
              <a:ln w="38100">
                <a:solidFill>
                  <a:srgbClr val="FFCC00"/>
                </a:solidFill>
                <a:round/>
                <a:headEnd/>
                <a:tailEnd/>
              </a:ln>
            </p:spPr>
            <p:txBody>
              <a:bodyPr wrap="none" anchor="ctr"/>
              <a:lstStyle/>
              <a:p>
                <a:endParaRPr lang="en-US"/>
              </a:p>
            </p:txBody>
          </p:sp>
          <p:sp>
            <p:nvSpPr>
              <p:cNvPr id="23579" name="Line 27"/>
              <p:cNvSpPr>
                <a:spLocks noChangeShapeType="1"/>
              </p:cNvSpPr>
              <p:nvPr/>
            </p:nvSpPr>
            <p:spPr bwMode="auto">
              <a:xfrm rot="20900658" flipH="1">
                <a:off x="1584" y="2744"/>
                <a:ext cx="240" cy="1"/>
              </a:xfrm>
              <a:prstGeom prst="line">
                <a:avLst/>
              </a:prstGeom>
              <a:noFill/>
              <a:ln w="63500">
                <a:solidFill>
                  <a:schemeClr val="tx1"/>
                </a:solidFill>
                <a:round/>
                <a:headEnd type="triangle" w="med" len="med"/>
                <a:tailEnd/>
              </a:ln>
            </p:spPr>
            <p:txBody>
              <a:bodyPr/>
              <a:lstStyle/>
              <a:p>
                <a:endParaRPr lang="en-US"/>
              </a:p>
            </p:txBody>
          </p:sp>
          <p:sp>
            <p:nvSpPr>
              <p:cNvPr id="23580" name="Line 28"/>
              <p:cNvSpPr>
                <a:spLocks noChangeShapeType="1"/>
              </p:cNvSpPr>
              <p:nvPr/>
            </p:nvSpPr>
            <p:spPr bwMode="auto">
              <a:xfrm rot="-5101512">
                <a:off x="1007" y="2136"/>
                <a:ext cx="217" cy="24"/>
              </a:xfrm>
              <a:prstGeom prst="line">
                <a:avLst/>
              </a:prstGeom>
              <a:noFill/>
              <a:ln w="63500">
                <a:solidFill>
                  <a:schemeClr val="tx1"/>
                </a:solidFill>
                <a:round/>
                <a:headEnd type="triangle" w="med" len="med"/>
                <a:tailEnd/>
              </a:ln>
            </p:spPr>
            <p:txBody>
              <a:bodyPr/>
              <a:lstStyle/>
              <a:p>
                <a:endParaRPr lang="en-US"/>
              </a:p>
            </p:txBody>
          </p:sp>
          <p:sp>
            <p:nvSpPr>
              <p:cNvPr id="23581" name="Line 29"/>
              <p:cNvSpPr>
                <a:spLocks noChangeShapeType="1"/>
              </p:cNvSpPr>
              <p:nvPr/>
            </p:nvSpPr>
            <p:spPr bwMode="auto">
              <a:xfrm rot="10414907" flipH="1">
                <a:off x="1535" y="1622"/>
                <a:ext cx="240" cy="1"/>
              </a:xfrm>
              <a:prstGeom prst="line">
                <a:avLst/>
              </a:prstGeom>
              <a:noFill/>
              <a:ln w="63500">
                <a:solidFill>
                  <a:schemeClr val="tx1"/>
                </a:solidFill>
                <a:round/>
                <a:headEnd type="triangle" w="med" len="med"/>
                <a:tailEnd/>
              </a:ln>
            </p:spPr>
            <p:txBody>
              <a:bodyPr/>
              <a:lstStyle/>
              <a:p>
                <a:endParaRPr lang="en-US"/>
              </a:p>
            </p:txBody>
          </p:sp>
          <p:sp>
            <p:nvSpPr>
              <p:cNvPr id="23582" name="Line 30"/>
              <p:cNvSpPr>
                <a:spLocks noChangeShapeType="1"/>
              </p:cNvSpPr>
              <p:nvPr/>
            </p:nvSpPr>
            <p:spPr bwMode="auto">
              <a:xfrm rot="16139610" flipH="1">
                <a:off x="2089" y="2208"/>
                <a:ext cx="240" cy="1"/>
              </a:xfrm>
              <a:prstGeom prst="line">
                <a:avLst/>
              </a:prstGeom>
              <a:noFill/>
              <a:ln w="63500">
                <a:solidFill>
                  <a:schemeClr val="tx1"/>
                </a:solidFill>
                <a:round/>
                <a:headEnd type="triangle" w="med" len="med"/>
                <a:tailEnd/>
              </a:ln>
            </p:spPr>
            <p:txBody>
              <a:bodyPr/>
              <a:lstStyle/>
              <a:p>
                <a:endParaRPr lang="en-US"/>
              </a:p>
            </p:txBody>
          </p:sp>
          <p:sp>
            <p:nvSpPr>
              <p:cNvPr id="23583" name="Oval 31"/>
              <p:cNvSpPr>
                <a:spLocks noChangeArrowheads="1"/>
              </p:cNvSpPr>
              <p:nvPr/>
            </p:nvSpPr>
            <p:spPr bwMode="auto">
              <a:xfrm rot="-2580520">
                <a:off x="912" y="1405"/>
                <a:ext cx="1535" cy="1519"/>
              </a:xfrm>
              <a:prstGeom prst="ellipse">
                <a:avLst/>
              </a:prstGeom>
              <a:noFill/>
              <a:ln w="38100">
                <a:solidFill>
                  <a:srgbClr val="FFCC00"/>
                </a:solidFill>
                <a:round/>
                <a:headEnd/>
                <a:tailEnd/>
              </a:ln>
            </p:spPr>
            <p:txBody>
              <a:bodyPr wrap="none" anchor="ctr"/>
              <a:lstStyle/>
              <a:p>
                <a:endParaRPr lang="en-US"/>
              </a:p>
            </p:txBody>
          </p:sp>
          <p:sp>
            <p:nvSpPr>
              <p:cNvPr id="23584" name="Line 32"/>
              <p:cNvSpPr>
                <a:spLocks noChangeShapeType="1"/>
              </p:cNvSpPr>
              <p:nvPr/>
            </p:nvSpPr>
            <p:spPr bwMode="auto">
              <a:xfrm rot="18320138" flipH="1">
                <a:off x="2087" y="2683"/>
                <a:ext cx="334" cy="1"/>
              </a:xfrm>
              <a:prstGeom prst="line">
                <a:avLst/>
              </a:prstGeom>
              <a:noFill/>
              <a:ln w="63500">
                <a:solidFill>
                  <a:schemeClr val="tx1"/>
                </a:solidFill>
                <a:round/>
                <a:headEnd type="triangle" w="med" len="med"/>
                <a:tailEnd/>
              </a:ln>
            </p:spPr>
            <p:txBody>
              <a:bodyPr/>
              <a:lstStyle/>
              <a:p>
                <a:endParaRPr lang="en-US"/>
              </a:p>
            </p:txBody>
          </p:sp>
          <p:sp>
            <p:nvSpPr>
              <p:cNvPr id="23585" name="Line 33"/>
              <p:cNvSpPr>
                <a:spLocks noChangeShapeType="1"/>
              </p:cNvSpPr>
              <p:nvPr/>
            </p:nvSpPr>
            <p:spPr bwMode="auto">
              <a:xfrm rot="-7682032">
                <a:off x="947" y="2623"/>
                <a:ext cx="298" cy="33"/>
              </a:xfrm>
              <a:prstGeom prst="line">
                <a:avLst/>
              </a:prstGeom>
              <a:noFill/>
              <a:ln w="63500">
                <a:solidFill>
                  <a:schemeClr val="tx1"/>
                </a:solidFill>
                <a:round/>
                <a:headEnd type="triangle" w="med" len="med"/>
                <a:tailEnd/>
              </a:ln>
            </p:spPr>
            <p:txBody>
              <a:bodyPr/>
              <a:lstStyle/>
              <a:p>
                <a:endParaRPr lang="en-US"/>
              </a:p>
            </p:txBody>
          </p:sp>
          <p:sp>
            <p:nvSpPr>
              <p:cNvPr id="23586" name="Line 34"/>
              <p:cNvSpPr>
                <a:spLocks noChangeShapeType="1"/>
              </p:cNvSpPr>
              <p:nvPr/>
            </p:nvSpPr>
            <p:spPr bwMode="auto">
              <a:xfrm rot="7834387" flipH="1">
                <a:off x="984" y="1600"/>
                <a:ext cx="334" cy="1"/>
              </a:xfrm>
              <a:prstGeom prst="line">
                <a:avLst/>
              </a:prstGeom>
              <a:noFill/>
              <a:ln w="63500">
                <a:solidFill>
                  <a:schemeClr val="tx1"/>
                </a:solidFill>
                <a:round/>
                <a:headEnd type="triangle" w="med" len="med"/>
                <a:tailEnd/>
              </a:ln>
            </p:spPr>
            <p:txBody>
              <a:bodyPr/>
              <a:lstStyle/>
              <a:p>
                <a:endParaRPr lang="en-US"/>
              </a:p>
            </p:txBody>
          </p:sp>
          <p:sp>
            <p:nvSpPr>
              <p:cNvPr id="23587" name="Line 35"/>
              <p:cNvSpPr>
                <a:spLocks noChangeShapeType="1"/>
              </p:cNvSpPr>
              <p:nvPr/>
            </p:nvSpPr>
            <p:spPr bwMode="auto">
              <a:xfrm rot="13559090" flipH="1">
                <a:off x="2099" y="1665"/>
                <a:ext cx="331" cy="1"/>
              </a:xfrm>
              <a:prstGeom prst="line">
                <a:avLst/>
              </a:prstGeom>
              <a:noFill/>
              <a:ln w="63500">
                <a:solidFill>
                  <a:schemeClr val="tx1"/>
                </a:solidFill>
                <a:round/>
                <a:headEnd type="triangle" w="med" len="med"/>
                <a:tailEnd/>
              </a:ln>
            </p:spPr>
            <p:txBody>
              <a:bodyPr/>
              <a:lstStyle/>
              <a:p>
                <a:endParaRPr lang="en-US"/>
              </a:p>
            </p:txBody>
          </p:sp>
          <p:sp>
            <p:nvSpPr>
              <p:cNvPr id="23588" name="Oval 36"/>
              <p:cNvSpPr>
                <a:spLocks noChangeArrowheads="1"/>
              </p:cNvSpPr>
              <p:nvPr/>
            </p:nvSpPr>
            <p:spPr bwMode="auto">
              <a:xfrm rot="-5059455">
                <a:off x="721" y="1265"/>
                <a:ext cx="1870" cy="1840"/>
              </a:xfrm>
              <a:prstGeom prst="ellipse">
                <a:avLst/>
              </a:prstGeom>
              <a:noFill/>
              <a:ln w="38100">
                <a:solidFill>
                  <a:srgbClr val="FFCC00"/>
                </a:solidFill>
                <a:round/>
                <a:headEnd/>
                <a:tailEnd/>
              </a:ln>
            </p:spPr>
            <p:txBody>
              <a:bodyPr wrap="none" anchor="ctr"/>
              <a:lstStyle/>
              <a:p>
                <a:endParaRPr lang="en-US"/>
              </a:p>
            </p:txBody>
          </p:sp>
          <p:sp>
            <p:nvSpPr>
              <p:cNvPr id="23589" name="Line 37"/>
              <p:cNvSpPr>
                <a:spLocks noChangeShapeType="1"/>
              </p:cNvSpPr>
              <p:nvPr/>
            </p:nvSpPr>
            <p:spPr bwMode="auto">
              <a:xfrm rot="15841201" flipH="1">
                <a:off x="2390" y="2194"/>
                <a:ext cx="407" cy="2"/>
              </a:xfrm>
              <a:prstGeom prst="line">
                <a:avLst/>
              </a:prstGeom>
              <a:noFill/>
              <a:ln w="63500">
                <a:solidFill>
                  <a:schemeClr val="tx1"/>
                </a:solidFill>
                <a:round/>
                <a:headEnd type="triangle" w="med" len="med"/>
                <a:tailEnd/>
              </a:ln>
            </p:spPr>
            <p:txBody>
              <a:bodyPr/>
              <a:lstStyle/>
              <a:p>
                <a:endParaRPr lang="en-US"/>
              </a:p>
            </p:txBody>
          </p:sp>
          <p:sp>
            <p:nvSpPr>
              <p:cNvPr id="23590" name="Line 38"/>
              <p:cNvSpPr>
                <a:spLocks noChangeShapeType="1"/>
              </p:cNvSpPr>
              <p:nvPr/>
            </p:nvSpPr>
            <p:spPr bwMode="auto">
              <a:xfrm rot="-10160969">
                <a:off x="1324" y="3067"/>
                <a:ext cx="362" cy="41"/>
              </a:xfrm>
              <a:prstGeom prst="line">
                <a:avLst/>
              </a:prstGeom>
              <a:noFill/>
              <a:ln w="63500">
                <a:solidFill>
                  <a:schemeClr val="tx1"/>
                </a:solidFill>
                <a:round/>
                <a:headEnd type="triangle" w="med" len="med"/>
                <a:tailEnd/>
              </a:ln>
            </p:spPr>
            <p:txBody>
              <a:bodyPr/>
              <a:lstStyle/>
              <a:p>
                <a:endParaRPr lang="en-US"/>
              </a:p>
            </p:txBody>
          </p:sp>
          <p:sp>
            <p:nvSpPr>
              <p:cNvPr id="23591" name="Line 39"/>
              <p:cNvSpPr>
                <a:spLocks noChangeShapeType="1"/>
              </p:cNvSpPr>
              <p:nvPr/>
            </p:nvSpPr>
            <p:spPr bwMode="auto">
              <a:xfrm rot="5355450" flipH="1">
                <a:off x="521" y="2092"/>
                <a:ext cx="407" cy="2"/>
              </a:xfrm>
              <a:prstGeom prst="line">
                <a:avLst/>
              </a:prstGeom>
              <a:noFill/>
              <a:ln w="63500">
                <a:solidFill>
                  <a:schemeClr val="tx1"/>
                </a:solidFill>
                <a:round/>
                <a:headEnd type="triangle" w="med" len="med"/>
                <a:tailEnd/>
              </a:ln>
            </p:spPr>
            <p:txBody>
              <a:bodyPr/>
              <a:lstStyle/>
              <a:p>
                <a:endParaRPr lang="en-US"/>
              </a:p>
            </p:txBody>
          </p:sp>
          <p:sp>
            <p:nvSpPr>
              <p:cNvPr id="23592" name="Line 40"/>
              <p:cNvSpPr>
                <a:spLocks noChangeShapeType="1"/>
              </p:cNvSpPr>
              <p:nvPr/>
            </p:nvSpPr>
            <p:spPr bwMode="auto">
              <a:xfrm rot="11080155" flipH="1">
                <a:off x="1590" y="1256"/>
                <a:ext cx="401" cy="2"/>
              </a:xfrm>
              <a:prstGeom prst="line">
                <a:avLst/>
              </a:prstGeom>
              <a:noFill/>
              <a:ln w="63500">
                <a:solidFill>
                  <a:schemeClr val="tx1"/>
                </a:solidFill>
                <a:round/>
                <a:headEnd type="triangle" w="med" len="med"/>
                <a:tailEnd/>
              </a:ln>
            </p:spPr>
            <p:txBody>
              <a:bodyPr/>
              <a:lstStyle/>
              <a:p>
                <a:endParaRPr lang="en-US"/>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027"/>
          <p:cNvSpPr txBox="1">
            <a:spLocks noChangeArrowheads="1"/>
          </p:cNvSpPr>
          <p:nvPr/>
        </p:nvSpPr>
        <p:spPr bwMode="auto">
          <a:xfrm>
            <a:off x="2133600" y="2286000"/>
            <a:ext cx="5562600" cy="457200"/>
          </a:xfrm>
          <a:prstGeom prst="rect">
            <a:avLst/>
          </a:prstGeom>
          <a:noFill/>
          <a:ln w="9525">
            <a:noFill/>
            <a:miter lim="800000"/>
            <a:headEnd/>
            <a:tailEnd/>
          </a:ln>
        </p:spPr>
        <p:txBody>
          <a:bodyPr>
            <a:spAutoFit/>
          </a:bodyPr>
          <a:lstStyle/>
          <a:p>
            <a:pPr>
              <a:spcBef>
                <a:spcPct val="50000"/>
              </a:spcBef>
            </a:pPr>
            <a:endParaRPr lang="en-US"/>
          </a:p>
        </p:txBody>
      </p:sp>
      <p:pic>
        <p:nvPicPr>
          <p:cNvPr id="24579" name="Picture 1029" descr="electromagnet_cut1d_text"/>
          <p:cNvPicPr>
            <a:picLocks noChangeAspect="1" noChangeArrowheads="1"/>
          </p:cNvPicPr>
          <p:nvPr/>
        </p:nvPicPr>
        <p:blipFill>
          <a:blip r:embed="rId2" cstate="print"/>
          <a:srcRect/>
          <a:stretch>
            <a:fillRect/>
          </a:stretch>
        </p:blipFill>
        <p:spPr bwMode="auto">
          <a:xfrm>
            <a:off x="5029200" y="457200"/>
            <a:ext cx="3821113" cy="5105400"/>
          </a:xfrm>
          <a:prstGeom prst="rect">
            <a:avLst/>
          </a:prstGeom>
          <a:noFill/>
          <a:ln w="9525">
            <a:noFill/>
            <a:miter lim="800000"/>
            <a:headEnd/>
            <a:tailEnd/>
          </a:ln>
        </p:spPr>
      </p:pic>
      <p:pic>
        <p:nvPicPr>
          <p:cNvPr id="24580" name="Picture 1030" descr="electromagnet_text"/>
          <p:cNvPicPr>
            <a:picLocks noChangeAspect="1" noChangeArrowheads="1"/>
          </p:cNvPicPr>
          <p:nvPr/>
        </p:nvPicPr>
        <p:blipFill>
          <a:blip r:embed="rId3" cstate="print"/>
          <a:srcRect l="22414"/>
          <a:stretch>
            <a:fillRect/>
          </a:stretch>
        </p:blipFill>
        <p:spPr bwMode="auto">
          <a:xfrm>
            <a:off x="838200" y="1143000"/>
            <a:ext cx="3429000" cy="3314700"/>
          </a:xfrm>
          <a:prstGeom prst="rect">
            <a:avLst/>
          </a:prstGeom>
          <a:noFill/>
          <a:ln w="9525">
            <a:noFill/>
            <a:miter lim="800000"/>
            <a:headEnd/>
            <a:tailEnd/>
          </a:ln>
        </p:spPr>
      </p:pic>
      <p:sp>
        <p:nvSpPr>
          <p:cNvPr id="24581" name="Text Box 1031"/>
          <p:cNvSpPr txBox="1">
            <a:spLocks noChangeArrowheads="1"/>
          </p:cNvSpPr>
          <p:nvPr/>
        </p:nvSpPr>
        <p:spPr bwMode="auto">
          <a:xfrm>
            <a:off x="304800" y="5257800"/>
            <a:ext cx="8610600" cy="946150"/>
          </a:xfrm>
          <a:prstGeom prst="rect">
            <a:avLst/>
          </a:prstGeom>
          <a:noFill/>
          <a:ln w="9525">
            <a:noFill/>
            <a:miter lim="800000"/>
            <a:headEnd/>
            <a:tailEnd/>
          </a:ln>
        </p:spPr>
        <p:txBody>
          <a:bodyPr>
            <a:spAutoFit/>
          </a:bodyPr>
          <a:lstStyle/>
          <a:p>
            <a:pPr algn="ctr">
              <a:spcBef>
                <a:spcPct val="50000"/>
              </a:spcBef>
            </a:pPr>
            <a:r>
              <a:rPr lang="en-US" sz="2800" b="1"/>
              <a:t>When current moves through a coiled conductor a circular magnetic field is induced about the coil</a:t>
            </a:r>
            <a:endParaRPr lang="en-US" sz="2800" b="1" i="1"/>
          </a:p>
        </p:txBody>
      </p:sp>
      <p:sp>
        <p:nvSpPr>
          <p:cNvPr id="24582" name="Text Box 1026"/>
          <p:cNvSpPr txBox="1">
            <a:spLocks noChangeArrowheads="1"/>
          </p:cNvSpPr>
          <p:nvPr/>
        </p:nvSpPr>
        <p:spPr bwMode="auto">
          <a:xfrm>
            <a:off x="152400" y="152400"/>
            <a:ext cx="8610600" cy="641350"/>
          </a:xfrm>
          <a:prstGeom prst="rect">
            <a:avLst/>
          </a:prstGeom>
          <a:noFill/>
          <a:ln w="9525">
            <a:noFill/>
            <a:miter lim="800000"/>
            <a:headEnd/>
            <a:tailEnd/>
          </a:ln>
        </p:spPr>
        <p:txBody>
          <a:bodyPr>
            <a:spAutoFit/>
          </a:bodyPr>
          <a:lstStyle/>
          <a:p>
            <a:pPr algn="ctr">
              <a:spcBef>
                <a:spcPct val="50000"/>
              </a:spcBef>
            </a:pPr>
            <a:r>
              <a:rPr lang="en-US" sz="3600" b="1"/>
              <a:t>Current and Magnetism in a Coil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152400" y="455613"/>
            <a:ext cx="8915400" cy="1373187"/>
          </a:xfrm>
          <a:prstGeom prst="rect">
            <a:avLst/>
          </a:prstGeom>
          <a:noFill/>
          <a:ln w="9525">
            <a:noFill/>
            <a:miter lim="800000"/>
            <a:headEnd/>
            <a:tailEnd/>
          </a:ln>
        </p:spPr>
        <p:txBody>
          <a:bodyPr>
            <a:spAutoFit/>
          </a:bodyPr>
          <a:lstStyle/>
          <a:p>
            <a:pPr algn="ctr"/>
            <a:r>
              <a:rPr lang="en-US" sz="2800" b="1">
                <a:solidFill>
                  <a:schemeClr val="tx2"/>
                </a:solidFill>
              </a:rPr>
              <a:t>Motor </a:t>
            </a:r>
            <a:r>
              <a:rPr lang="en-US" sz="2800" b="1" i="1">
                <a:solidFill>
                  <a:schemeClr val="tx2"/>
                </a:solidFill>
              </a:rPr>
              <a:t>(armature)</a:t>
            </a:r>
            <a:r>
              <a:rPr lang="en-US" sz="2800" b="1">
                <a:solidFill>
                  <a:schemeClr val="tx2"/>
                </a:solidFill>
              </a:rPr>
              <a:t> rotation is caused by the simultaneous attraction and repulsion between the electromagnetic field in the armature and a fixed magnetic field</a:t>
            </a:r>
          </a:p>
        </p:txBody>
      </p:sp>
      <p:grpSp>
        <p:nvGrpSpPr>
          <p:cNvPr id="2" name="Group 12"/>
          <p:cNvGrpSpPr>
            <a:grpSpLocks/>
          </p:cNvGrpSpPr>
          <p:nvPr/>
        </p:nvGrpSpPr>
        <p:grpSpPr bwMode="auto">
          <a:xfrm>
            <a:off x="1371600" y="2514600"/>
            <a:ext cx="6096000" cy="3779838"/>
            <a:chOff x="864" y="1632"/>
            <a:chExt cx="3840" cy="2381"/>
          </a:xfrm>
        </p:grpSpPr>
        <p:pic>
          <p:nvPicPr>
            <p:cNvPr id="25606" name="Picture 7" descr="armature_engzd1"/>
            <p:cNvPicPr>
              <a:picLocks noChangeAspect="1" noChangeArrowheads="1"/>
            </p:cNvPicPr>
            <p:nvPr/>
          </p:nvPicPr>
          <p:blipFill>
            <a:blip r:embed="rId2" cstate="print"/>
            <a:srcRect t="13333" b="14999"/>
            <a:stretch>
              <a:fillRect/>
            </a:stretch>
          </p:blipFill>
          <p:spPr bwMode="auto">
            <a:xfrm>
              <a:off x="864" y="1632"/>
              <a:ext cx="3840" cy="2064"/>
            </a:xfrm>
            <a:prstGeom prst="rect">
              <a:avLst/>
            </a:prstGeom>
            <a:noFill/>
            <a:ln w="9525">
              <a:noFill/>
              <a:miter lim="800000"/>
              <a:headEnd/>
              <a:tailEnd/>
            </a:ln>
          </p:spPr>
        </p:pic>
        <p:sp>
          <p:nvSpPr>
            <p:cNvPr id="25607" name="Text Box 8"/>
            <p:cNvSpPr txBox="1">
              <a:spLocks noChangeArrowheads="1"/>
            </p:cNvSpPr>
            <p:nvPr/>
          </p:nvSpPr>
          <p:spPr bwMode="auto">
            <a:xfrm>
              <a:off x="2064" y="3648"/>
              <a:ext cx="1968" cy="365"/>
            </a:xfrm>
            <a:prstGeom prst="rect">
              <a:avLst/>
            </a:prstGeom>
            <a:noFill/>
            <a:ln w="9525">
              <a:noFill/>
              <a:miter lim="800000"/>
              <a:headEnd/>
              <a:tailEnd/>
            </a:ln>
          </p:spPr>
          <p:txBody>
            <a:bodyPr>
              <a:spAutoFit/>
            </a:bodyPr>
            <a:lstStyle/>
            <a:p>
              <a:pPr algn="ctr"/>
              <a:r>
                <a:rPr lang="en-US" sz="3200" b="1">
                  <a:solidFill>
                    <a:srgbClr val="4D4D4D"/>
                  </a:solidFill>
                </a:rPr>
                <a:t>Fixed Magnets</a:t>
              </a:r>
            </a:p>
          </p:txBody>
        </p:sp>
        <p:sp>
          <p:nvSpPr>
            <p:cNvPr id="25608" name="Line 9"/>
            <p:cNvSpPr>
              <a:spLocks noChangeShapeType="1"/>
            </p:cNvSpPr>
            <p:nvPr/>
          </p:nvSpPr>
          <p:spPr bwMode="auto">
            <a:xfrm flipV="1">
              <a:off x="3984" y="3168"/>
              <a:ext cx="288" cy="432"/>
            </a:xfrm>
            <a:prstGeom prst="line">
              <a:avLst/>
            </a:prstGeom>
            <a:noFill/>
            <a:ln w="38100">
              <a:solidFill>
                <a:schemeClr val="tx1"/>
              </a:solidFill>
              <a:round/>
              <a:headEnd/>
              <a:tailEnd type="triangle" w="med" len="med"/>
            </a:ln>
          </p:spPr>
          <p:txBody>
            <a:bodyPr/>
            <a:lstStyle/>
            <a:p>
              <a:endParaRPr lang="en-US"/>
            </a:p>
          </p:txBody>
        </p:sp>
        <p:sp>
          <p:nvSpPr>
            <p:cNvPr id="25609" name="Line 10"/>
            <p:cNvSpPr>
              <a:spLocks noChangeShapeType="1"/>
            </p:cNvSpPr>
            <p:nvPr/>
          </p:nvSpPr>
          <p:spPr bwMode="auto">
            <a:xfrm flipH="1" flipV="1">
              <a:off x="1488" y="3552"/>
              <a:ext cx="432" cy="288"/>
            </a:xfrm>
            <a:prstGeom prst="line">
              <a:avLst/>
            </a:prstGeom>
            <a:noFill/>
            <a:ln w="38100">
              <a:solidFill>
                <a:schemeClr val="tx1"/>
              </a:solidFill>
              <a:round/>
              <a:headEnd/>
              <a:tailEnd type="triangle" w="med" len="med"/>
            </a:ln>
          </p:spPr>
          <p:txBody>
            <a:bodyPr/>
            <a:lstStyle/>
            <a:p>
              <a:endParaRPr lang="en-US"/>
            </a:p>
          </p:txBody>
        </p:sp>
      </p:grpSp>
      <p:sp>
        <p:nvSpPr>
          <p:cNvPr id="25604" name="Text Box 11"/>
          <p:cNvSpPr txBox="1">
            <a:spLocks noChangeArrowheads="1"/>
          </p:cNvSpPr>
          <p:nvPr/>
        </p:nvSpPr>
        <p:spPr bwMode="auto">
          <a:xfrm>
            <a:off x="4724400" y="2209800"/>
            <a:ext cx="3124200" cy="579438"/>
          </a:xfrm>
          <a:prstGeom prst="rect">
            <a:avLst/>
          </a:prstGeom>
          <a:noFill/>
          <a:ln w="9525">
            <a:noFill/>
            <a:miter lim="800000"/>
            <a:headEnd/>
            <a:tailEnd/>
          </a:ln>
        </p:spPr>
        <p:txBody>
          <a:bodyPr>
            <a:spAutoFit/>
          </a:bodyPr>
          <a:lstStyle/>
          <a:p>
            <a:pPr algn="ctr"/>
            <a:r>
              <a:rPr lang="en-US" sz="3200" b="1">
                <a:solidFill>
                  <a:srgbClr val="FF0000"/>
                </a:solidFill>
              </a:rPr>
              <a:t>Armature</a:t>
            </a:r>
          </a:p>
        </p:txBody>
      </p:sp>
      <p:sp>
        <p:nvSpPr>
          <p:cNvPr id="25605" name="Line 13"/>
          <p:cNvSpPr>
            <a:spLocks noChangeShapeType="1"/>
          </p:cNvSpPr>
          <p:nvPr/>
        </p:nvSpPr>
        <p:spPr bwMode="auto">
          <a:xfrm flipH="1">
            <a:off x="4495800" y="2743200"/>
            <a:ext cx="762000" cy="685800"/>
          </a:xfrm>
          <a:prstGeom prst="line">
            <a:avLst/>
          </a:prstGeom>
          <a:noFill/>
          <a:ln w="3810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81000"/>
            <a:ext cx="2576346" cy="369332"/>
          </a:xfrm>
          <a:prstGeom prst="rect">
            <a:avLst/>
          </a:prstGeom>
        </p:spPr>
        <p:txBody>
          <a:bodyPr wrap="none">
            <a:spAutoFit/>
          </a:bodyPr>
          <a:lstStyle/>
          <a:p>
            <a:r>
              <a:rPr lang="en-US" b="1" dirty="0" smtClean="0"/>
              <a:t>Construction </a:t>
            </a:r>
            <a:r>
              <a:rPr lang="en-US" b="1" dirty="0"/>
              <a:t>of dc </a:t>
            </a:r>
            <a:r>
              <a:rPr lang="en-US" b="1" dirty="0" smtClean="0"/>
              <a:t>motor</a:t>
            </a:r>
            <a:endParaRPr lang="en-US" dirty="0"/>
          </a:p>
        </p:txBody>
      </p:sp>
      <p:sp>
        <p:nvSpPr>
          <p:cNvPr id="3" name="Rectangle 2"/>
          <p:cNvSpPr/>
          <p:nvPr/>
        </p:nvSpPr>
        <p:spPr>
          <a:xfrm>
            <a:off x="0" y="838200"/>
            <a:ext cx="9144000" cy="5632311"/>
          </a:xfrm>
          <a:prstGeom prst="rect">
            <a:avLst/>
          </a:prstGeom>
        </p:spPr>
        <p:txBody>
          <a:bodyPr wrap="square">
            <a:spAutoFit/>
          </a:bodyPr>
          <a:lstStyle/>
          <a:p>
            <a:r>
              <a:rPr lang="en-US" dirty="0"/>
              <a:t>1) Stator – The static part that houses the field windings and receives the supply and,</a:t>
            </a:r>
            <a:br>
              <a:rPr lang="en-US" dirty="0"/>
            </a:br>
            <a:endParaRPr lang="en-US" dirty="0"/>
          </a:p>
          <a:p>
            <a:r>
              <a:rPr lang="en-US" dirty="0" smtClean="0"/>
              <a:t>2) Armature – The rotating part that brings about the mechanical rotations.</a:t>
            </a:r>
          </a:p>
          <a:p>
            <a:endParaRPr lang="en-US" dirty="0" smtClean="0"/>
          </a:p>
          <a:p>
            <a:r>
              <a:rPr lang="en-US" dirty="0"/>
              <a:t>3) </a:t>
            </a:r>
            <a:r>
              <a:rPr lang="en-US" b="1" dirty="0">
                <a:hlinkClick r:id="rId2"/>
              </a:rPr>
              <a:t>Yoke of dc motor</a:t>
            </a:r>
            <a:r>
              <a:rPr lang="en-US" dirty="0"/>
              <a:t>.</a:t>
            </a:r>
            <a:br>
              <a:rPr lang="en-US" dirty="0"/>
            </a:br>
            <a:r>
              <a:rPr lang="en-US" dirty="0"/>
              <a:t/>
            </a:r>
            <a:br>
              <a:rPr lang="en-US" dirty="0"/>
            </a:br>
            <a:endParaRPr lang="en-US" dirty="0"/>
          </a:p>
          <a:p>
            <a:r>
              <a:rPr lang="en-US" dirty="0"/>
              <a:t>4) </a:t>
            </a:r>
            <a:r>
              <a:rPr lang="en-US" b="1" dirty="0">
                <a:hlinkClick r:id="rId2"/>
              </a:rPr>
              <a:t>Poles of dc motor</a:t>
            </a:r>
            <a:r>
              <a:rPr lang="en-US" dirty="0"/>
              <a:t>.</a:t>
            </a:r>
            <a:br>
              <a:rPr lang="en-US" dirty="0"/>
            </a:br>
            <a:r>
              <a:rPr lang="en-US" dirty="0"/>
              <a:t/>
            </a:r>
            <a:br>
              <a:rPr lang="en-US" dirty="0"/>
            </a:br>
            <a:endParaRPr lang="en-US" dirty="0"/>
          </a:p>
          <a:p>
            <a:r>
              <a:rPr lang="en-US" dirty="0"/>
              <a:t>5) </a:t>
            </a:r>
            <a:r>
              <a:rPr lang="en-US" b="1" dirty="0">
                <a:hlinkClick r:id="rId2"/>
              </a:rPr>
              <a:t>Field winding of dc motor</a:t>
            </a:r>
            <a:r>
              <a:rPr lang="en-US" dirty="0"/>
              <a:t>.</a:t>
            </a:r>
            <a:br>
              <a:rPr lang="en-US" dirty="0"/>
            </a:br>
            <a:r>
              <a:rPr lang="en-US" dirty="0"/>
              <a:t/>
            </a:r>
            <a:br>
              <a:rPr lang="en-US" dirty="0"/>
            </a:br>
            <a:endParaRPr lang="en-US" dirty="0"/>
          </a:p>
          <a:p>
            <a:r>
              <a:rPr lang="en-US" dirty="0"/>
              <a:t>6) </a:t>
            </a:r>
            <a:r>
              <a:rPr lang="en-US" b="1" dirty="0">
                <a:hlinkClick r:id="rId2"/>
              </a:rPr>
              <a:t>Armature winding of dc motor</a:t>
            </a:r>
            <a:r>
              <a:rPr lang="en-US" dirty="0"/>
              <a:t>. </a:t>
            </a:r>
            <a:br>
              <a:rPr lang="en-US" dirty="0"/>
            </a:br>
            <a:r>
              <a:rPr lang="en-US" dirty="0"/>
              <a:t/>
            </a:r>
            <a:br>
              <a:rPr lang="en-US" dirty="0"/>
            </a:br>
            <a:endParaRPr lang="en-US" dirty="0"/>
          </a:p>
          <a:p>
            <a:r>
              <a:rPr lang="en-US" dirty="0"/>
              <a:t>7) </a:t>
            </a:r>
            <a:r>
              <a:rPr lang="en-US" b="1" dirty="0" err="1">
                <a:hlinkClick r:id="rId2"/>
              </a:rPr>
              <a:t>Commutator</a:t>
            </a:r>
            <a:r>
              <a:rPr lang="en-US" b="1" dirty="0">
                <a:hlinkClick r:id="rId2"/>
              </a:rPr>
              <a:t> of dc motor</a:t>
            </a:r>
            <a:r>
              <a:rPr lang="en-US" dirty="0"/>
              <a:t>. </a:t>
            </a:r>
            <a:br>
              <a:rPr lang="en-US" dirty="0"/>
            </a:br>
            <a:r>
              <a:rPr lang="en-US" dirty="0"/>
              <a:t/>
            </a:r>
            <a:br>
              <a:rPr lang="en-US" dirty="0"/>
            </a:br>
            <a:endParaRPr lang="en-US" dirty="0"/>
          </a:p>
          <a:p>
            <a:r>
              <a:rPr lang="en-US" dirty="0"/>
              <a:t>8) </a:t>
            </a:r>
            <a:r>
              <a:rPr lang="en-US" b="1" dirty="0">
                <a:hlinkClick r:id="rId2"/>
              </a:rPr>
              <a:t>Brushes of dc motor</a:t>
            </a:r>
            <a:r>
              <a:rPr lang="en-US" dirty="0"/>
              <a:t>. </a:t>
            </a:r>
          </a:p>
        </p:txBody>
      </p:sp>
      <p:pic>
        <p:nvPicPr>
          <p:cNvPr id="2050" name="Picture 2" descr="C:\Users\Sho\Downloads\parts-of-dc-machine-19-1-14.jpg"/>
          <p:cNvPicPr>
            <a:picLocks noChangeAspect="1" noChangeArrowheads="1"/>
          </p:cNvPicPr>
          <p:nvPr/>
        </p:nvPicPr>
        <p:blipFill>
          <a:blip r:embed="rId3" cstate="print"/>
          <a:srcRect/>
          <a:stretch>
            <a:fillRect/>
          </a:stretch>
        </p:blipFill>
        <p:spPr bwMode="auto">
          <a:xfrm>
            <a:off x="3429000" y="1752600"/>
            <a:ext cx="5715000" cy="3356264"/>
          </a:xfrm>
          <a:prstGeom prst="rect">
            <a:avLst/>
          </a:prstGeom>
          <a:noFill/>
        </p:spPr>
      </p:pic>
      <p:pic>
        <p:nvPicPr>
          <p:cNvPr id="5" name="Picture 2" descr="C:\hambley\weblogs\16\tiff\16f0001.tif"/>
          <p:cNvPicPr>
            <a:picLocks noChangeAspect="1" noChangeArrowheads="1"/>
          </p:cNvPicPr>
          <p:nvPr/>
        </p:nvPicPr>
        <p:blipFill>
          <a:blip r:embed="rId4" cstate="print"/>
          <a:srcRect/>
          <a:stretch>
            <a:fillRect/>
          </a:stretch>
        </p:blipFill>
        <p:spPr bwMode="auto">
          <a:xfrm>
            <a:off x="3124200" y="5029200"/>
            <a:ext cx="6019800" cy="1828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04800"/>
            <a:ext cx="2756909" cy="461665"/>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r>
              <a:rPr lang="en-US" sz="2400" b="1" dirty="0"/>
              <a:t>D.C. Motor Principle</a:t>
            </a:r>
            <a:endParaRPr lang="en-US" sz="2400" dirty="0"/>
          </a:p>
        </p:txBody>
      </p:sp>
      <p:sp>
        <p:nvSpPr>
          <p:cNvPr id="3" name="Rectangle 2"/>
          <p:cNvSpPr/>
          <p:nvPr/>
        </p:nvSpPr>
        <p:spPr>
          <a:xfrm>
            <a:off x="228600" y="914400"/>
            <a:ext cx="8610600" cy="4401205"/>
          </a:xfrm>
          <a:prstGeom prst="rect">
            <a:avLst/>
          </a:prstGeom>
        </p:spPr>
        <p:txBody>
          <a:bodyPr wrap="square">
            <a:spAutoFit/>
          </a:bodyPr>
          <a:lstStyle/>
          <a:p>
            <a:r>
              <a:rPr lang="en-US" sz="2800" dirty="0"/>
              <a:t>A machine that converts </a:t>
            </a:r>
            <a:r>
              <a:rPr lang="en-US" sz="2800" dirty="0" err="1"/>
              <a:t>d.c</a:t>
            </a:r>
            <a:r>
              <a:rPr lang="en-US" sz="2800" dirty="0"/>
              <a:t>. power into mechanical power is known as a </a:t>
            </a:r>
            <a:r>
              <a:rPr lang="en-US" sz="2800" dirty="0" err="1"/>
              <a:t>d.c</a:t>
            </a:r>
            <a:r>
              <a:rPr lang="en-US" sz="2800" dirty="0" smtClean="0"/>
              <a:t>. motor</a:t>
            </a:r>
            <a:r>
              <a:rPr lang="en-US" sz="2800" dirty="0"/>
              <a:t>. Its operation is based on the principle that when a current </a:t>
            </a:r>
            <a:r>
              <a:rPr lang="en-US" sz="2800" dirty="0" smtClean="0"/>
              <a:t>carrying conductor </a:t>
            </a:r>
            <a:r>
              <a:rPr lang="en-US" sz="2800" dirty="0"/>
              <a:t>is placed in a magnetic field, the conductor experiences a </a:t>
            </a:r>
            <a:r>
              <a:rPr lang="en-US" sz="2800" dirty="0" smtClean="0"/>
              <a:t>mechanical force</a:t>
            </a:r>
            <a:r>
              <a:rPr lang="en-US" sz="2800" dirty="0"/>
              <a:t>. The direction of this force is given by Fleming’s left hand rule </a:t>
            </a:r>
            <a:r>
              <a:rPr lang="en-US" sz="2800" dirty="0" smtClean="0"/>
              <a:t>and magnitude </a:t>
            </a:r>
            <a:r>
              <a:rPr lang="en-US" sz="2800" dirty="0"/>
              <a:t>is given by</a:t>
            </a:r>
            <a:r>
              <a:rPr lang="en-US" sz="2800" dirty="0" smtClean="0"/>
              <a:t>; </a:t>
            </a:r>
          </a:p>
          <a:p>
            <a:r>
              <a:rPr lang="en-US" sz="2800" dirty="0" smtClean="0"/>
              <a:t>			F </a:t>
            </a:r>
            <a:r>
              <a:rPr lang="en-US" sz="2800" dirty="0"/>
              <a:t>= </a:t>
            </a:r>
            <a:r>
              <a:rPr lang="en-US" sz="2800" dirty="0" err="1"/>
              <a:t>BIl</a:t>
            </a:r>
            <a:r>
              <a:rPr lang="en-US" sz="2800" dirty="0"/>
              <a:t> </a:t>
            </a:r>
            <a:r>
              <a:rPr lang="en-US" sz="2800" dirty="0" err="1"/>
              <a:t>newtons</a:t>
            </a:r>
            <a:endParaRPr lang="en-US" sz="2800" dirty="0"/>
          </a:p>
          <a:p>
            <a:r>
              <a:rPr lang="en-US" sz="2800" dirty="0"/>
              <a:t>Basically, there is no constructional difference between a </a:t>
            </a:r>
            <a:r>
              <a:rPr lang="en-US" sz="2800" dirty="0" err="1"/>
              <a:t>d.c</a:t>
            </a:r>
            <a:r>
              <a:rPr lang="en-US" sz="2800" dirty="0"/>
              <a:t>. motor and a </a:t>
            </a:r>
            <a:r>
              <a:rPr lang="en-US" sz="2800" dirty="0" err="1"/>
              <a:t>d.c</a:t>
            </a:r>
            <a:r>
              <a:rPr lang="en-US" sz="2800" dirty="0" smtClean="0"/>
              <a:t>. generator</a:t>
            </a:r>
            <a:r>
              <a:rPr lang="en-US" sz="2800" dirty="0"/>
              <a:t>. The same </a:t>
            </a:r>
            <a:r>
              <a:rPr lang="en-US" sz="2800" dirty="0" err="1"/>
              <a:t>d.c</a:t>
            </a:r>
            <a:r>
              <a:rPr lang="en-US" sz="2800" dirty="0"/>
              <a:t>. machine can be run as a generator or motor.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2"/>
          <p:cNvGrpSpPr>
            <a:grpSpLocks/>
          </p:cNvGrpSpPr>
          <p:nvPr/>
        </p:nvGrpSpPr>
        <p:grpSpPr bwMode="auto">
          <a:xfrm>
            <a:off x="1077913" y="1565275"/>
            <a:ext cx="2503487" cy="3540125"/>
            <a:chOff x="528" y="864"/>
            <a:chExt cx="1577" cy="2230"/>
          </a:xfrm>
        </p:grpSpPr>
        <p:grpSp>
          <p:nvGrpSpPr>
            <p:cNvPr id="3" name="Group 48"/>
            <p:cNvGrpSpPr>
              <a:grpSpLocks/>
            </p:cNvGrpSpPr>
            <p:nvPr/>
          </p:nvGrpSpPr>
          <p:grpSpPr bwMode="auto">
            <a:xfrm>
              <a:off x="843" y="864"/>
              <a:ext cx="1262" cy="2230"/>
              <a:chOff x="1200" y="816"/>
              <a:chExt cx="1536" cy="2880"/>
            </a:xfrm>
          </p:grpSpPr>
          <p:grpSp>
            <p:nvGrpSpPr>
              <p:cNvPr id="4" name="Group 27"/>
              <p:cNvGrpSpPr>
                <a:grpSpLocks/>
              </p:cNvGrpSpPr>
              <p:nvPr/>
            </p:nvGrpSpPr>
            <p:grpSpPr bwMode="auto">
              <a:xfrm>
                <a:off x="1200" y="816"/>
                <a:ext cx="0" cy="2880"/>
                <a:chOff x="720" y="816"/>
                <a:chExt cx="0" cy="2880"/>
              </a:xfrm>
            </p:grpSpPr>
            <p:sp>
              <p:nvSpPr>
                <p:cNvPr id="26681" name="Line 28"/>
                <p:cNvSpPr>
                  <a:spLocks noChangeShapeType="1"/>
                </p:cNvSpPr>
                <p:nvPr/>
              </p:nvSpPr>
              <p:spPr bwMode="auto">
                <a:xfrm>
                  <a:off x="720" y="816"/>
                  <a:ext cx="0" cy="240"/>
                </a:xfrm>
                <a:prstGeom prst="line">
                  <a:avLst/>
                </a:prstGeom>
                <a:noFill/>
                <a:ln w="50800">
                  <a:solidFill>
                    <a:srgbClr val="0000FF"/>
                  </a:solidFill>
                  <a:round/>
                  <a:headEnd/>
                  <a:tailEnd type="stealth" w="med" len="med"/>
                </a:ln>
              </p:spPr>
              <p:txBody>
                <a:bodyPr/>
                <a:lstStyle/>
                <a:p>
                  <a:endParaRPr lang="en-US"/>
                </a:p>
              </p:txBody>
            </p:sp>
            <p:sp>
              <p:nvSpPr>
                <p:cNvPr id="26682" name="Line 29"/>
                <p:cNvSpPr>
                  <a:spLocks noChangeShapeType="1"/>
                </p:cNvSpPr>
                <p:nvPr/>
              </p:nvSpPr>
              <p:spPr bwMode="auto">
                <a:xfrm>
                  <a:off x="720" y="1056"/>
                  <a:ext cx="0" cy="2640"/>
                </a:xfrm>
                <a:prstGeom prst="line">
                  <a:avLst/>
                </a:prstGeom>
                <a:noFill/>
                <a:ln w="50800">
                  <a:solidFill>
                    <a:srgbClr val="0000FF"/>
                  </a:solidFill>
                  <a:round/>
                  <a:headEnd/>
                  <a:tailEnd type="stealth" w="med" len="med"/>
                </a:ln>
              </p:spPr>
              <p:txBody>
                <a:bodyPr/>
                <a:lstStyle/>
                <a:p>
                  <a:endParaRPr lang="en-US"/>
                </a:p>
              </p:txBody>
            </p:sp>
          </p:grpSp>
          <p:grpSp>
            <p:nvGrpSpPr>
              <p:cNvPr id="5" name="Group 30"/>
              <p:cNvGrpSpPr>
                <a:grpSpLocks/>
              </p:cNvGrpSpPr>
              <p:nvPr/>
            </p:nvGrpSpPr>
            <p:grpSpPr bwMode="auto">
              <a:xfrm>
                <a:off x="1584" y="816"/>
                <a:ext cx="0" cy="2880"/>
                <a:chOff x="720" y="816"/>
                <a:chExt cx="0" cy="2880"/>
              </a:xfrm>
            </p:grpSpPr>
            <p:sp>
              <p:nvSpPr>
                <p:cNvPr id="26679" name="Line 31"/>
                <p:cNvSpPr>
                  <a:spLocks noChangeShapeType="1"/>
                </p:cNvSpPr>
                <p:nvPr/>
              </p:nvSpPr>
              <p:spPr bwMode="auto">
                <a:xfrm>
                  <a:off x="720" y="816"/>
                  <a:ext cx="0" cy="240"/>
                </a:xfrm>
                <a:prstGeom prst="line">
                  <a:avLst/>
                </a:prstGeom>
                <a:noFill/>
                <a:ln w="50800">
                  <a:solidFill>
                    <a:srgbClr val="0000FF"/>
                  </a:solidFill>
                  <a:round/>
                  <a:headEnd/>
                  <a:tailEnd type="stealth" w="med" len="med"/>
                </a:ln>
              </p:spPr>
              <p:txBody>
                <a:bodyPr/>
                <a:lstStyle/>
                <a:p>
                  <a:endParaRPr lang="en-US"/>
                </a:p>
              </p:txBody>
            </p:sp>
            <p:sp>
              <p:nvSpPr>
                <p:cNvPr id="26680" name="Line 32"/>
                <p:cNvSpPr>
                  <a:spLocks noChangeShapeType="1"/>
                </p:cNvSpPr>
                <p:nvPr/>
              </p:nvSpPr>
              <p:spPr bwMode="auto">
                <a:xfrm>
                  <a:off x="720" y="1056"/>
                  <a:ext cx="0" cy="2640"/>
                </a:xfrm>
                <a:prstGeom prst="line">
                  <a:avLst/>
                </a:prstGeom>
                <a:noFill/>
                <a:ln w="50800">
                  <a:solidFill>
                    <a:srgbClr val="0000FF"/>
                  </a:solidFill>
                  <a:round/>
                  <a:headEnd/>
                  <a:tailEnd type="stealth" w="med" len="med"/>
                </a:ln>
              </p:spPr>
              <p:txBody>
                <a:bodyPr/>
                <a:lstStyle/>
                <a:p>
                  <a:endParaRPr lang="en-US"/>
                </a:p>
              </p:txBody>
            </p:sp>
          </p:grpSp>
          <p:grpSp>
            <p:nvGrpSpPr>
              <p:cNvPr id="6" name="Group 36"/>
              <p:cNvGrpSpPr>
                <a:grpSpLocks/>
              </p:cNvGrpSpPr>
              <p:nvPr/>
            </p:nvGrpSpPr>
            <p:grpSpPr bwMode="auto">
              <a:xfrm>
                <a:off x="2352" y="816"/>
                <a:ext cx="0" cy="2880"/>
                <a:chOff x="720" y="816"/>
                <a:chExt cx="0" cy="2880"/>
              </a:xfrm>
            </p:grpSpPr>
            <p:sp>
              <p:nvSpPr>
                <p:cNvPr id="26677" name="Line 37"/>
                <p:cNvSpPr>
                  <a:spLocks noChangeShapeType="1"/>
                </p:cNvSpPr>
                <p:nvPr/>
              </p:nvSpPr>
              <p:spPr bwMode="auto">
                <a:xfrm>
                  <a:off x="720" y="816"/>
                  <a:ext cx="0" cy="240"/>
                </a:xfrm>
                <a:prstGeom prst="line">
                  <a:avLst/>
                </a:prstGeom>
                <a:noFill/>
                <a:ln w="50800">
                  <a:solidFill>
                    <a:srgbClr val="0000FF"/>
                  </a:solidFill>
                  <a:round/>
                  <a:headEnd/>
                  <a:tailEnd type="stealth" w="med" len="med"/>
                </a:ln>
              </p:spPr>
              <p:txBody>
                <a:bodyPr/>
                <a:lstStyle/>
                <a:p>
                  <a:endParaRPr lang="en-US"/>
                </a:p>
              </p:txBody>
            </p:sp>
            <p:sp>
              <p:nvSpPr>
                <p:cNvPr id="26678" name="Line 38"/>
                <p:cNvSpPr>
                  <a:spLocks noChangeShapeType="1"/>
                </p:cNvSpPr>
                <p:nvPr/>
              </p:nvSpPr>
              <p:spPr bwMode="auto">
                <a:xfrm>
                  <a:off x="720" y="1056"/>
                  <a:ext cx="0" cy="2640"/>
                </a:xfrm>
                <a:prstGeom prst="line">
                  <a:avLst/>
                </a:prstGeom>
                <a:noFill/>
                <a:ln w="50800">
                  <a:solidFill>
                    <a:srgbClr val="0000FF"/>
                  </a:solidFill>
                  <a:round/>
                  <a:headEnd/>
                  <a:tailEnd type="stealth" w="med" len="med"/>
                </a:ln>
              </p:spPr>
              <p:txBody>
                <a:bodyPr/>
                <a:lstStyle/>
                <a:p>
                  <a:endParaRPr lang="en-US"/>
                </a:p>
              </p:txBody>
            </p:sp>
          </p:grpSp>
          <p:grpSp>
            <p:nvGrpSpPr>
              <p:cNvPr id="7" name="Group 42"/>
              <p:cNvGrpSpPr>
                <a:grpSpLocks/>
              </p:cNvGrpSpPr>
              <p:nvPr/>
            </p:nvGrpSpPr>
            <p:grpSpPr bwMode="auto">
              <a:xfrm>
                <a:off x="2736" y="816"/>
                <a:ext cx="0" cy="2880"/>
                <a:chOff x="720" y="816"/>
                <a:chExt cx="0" cy="2880"/>
              </a:xfrm>
            </p:grpSpPr>
            <p:sp>
              <p:nvSpPr>
                <p:cNvPr id="26675" name="Line 43"/>
                <p:cNvSpPr>
                  <a:spLocks noChangeShapeType="1"/>
                </p:cNvSpPr>
                <p:nvPr/>
              </p:nvSpPr>
              <p:spPr bwMode="auto">
                <a:xfrm>
                  <a:off x="720" y="816"/>
                  <a:ext cx="0" cy="240"/>
                </a:xfrm>
                <a:prstGeom prst="line">
                  <a:avLst/>
                </a:prstGeom>
                <a:noFill/>
                <a:ln w="50800">
                  <a:solidFill>
                    <a:srgbClr val="0000FF"/>
                  </a:solidFill>
                  <a:round/>
                  <a:headEnd/>
                  <a:tailEnd type="stealth" w="med" len="med"/>
                </a:ln>
              </p:spPr>
              <p:txBody>
                <a:bodyPr/>
                <a:lstStyle/>
                <a:p>
                  <a:endParaRPr lang="en-US"/>
                </a:p>
              </p:txBody>
            </p:sp>
            <p:sp>
              <p:nvSpPr>
                <p:cNvPr id="26676" name="Line 44"/>
                <p:cNvSpPr>
                  <a:spLocks noChangeShapeType="1"/>
                </p:cNvSpPr>
                <p:nvPr/>
              </p:nvSpPr>
              <p:spPr bwMode="auto">
                <a:xfrm>
                  <a:off x="720" y="1056"/>
                  <a:ext cx="0" cy="2640"/>
                </a:xfrm>
                <a:prstGeom prst="line">
                  <a:avLst/>
                </a:prstGeom>
                <a:noFill/>
                <a:ln w="50800">
                  <a:solidFill>
                    <a:srgbClr val="0000FF"/>
                  </a:solidFill>
                  <a:round/>
                  <a:headEnd/>
                  <a:tailEnd type="stealth" w="med" len="med"/>
                </a:ln>
              </p:spPr>
              <p:txBody>
                <a:bodyPr/>
                <a:lstStyle/>
                <a:p>
                  <a:endParaRPr lang="en-US"/>
                </a:p>
              </p:txBody>
            </p:sp>
          </p:grpSp>
          <p:grpSp>
            <p:nvGrpSpPr>
              <p:cNvPr id="8" name="Group 45"/>
              <p:cNvGrpSpPr>
                <a:grpSpLocks/>
              </p:cNvGrpSpPr>
              <p:nvPr/>
            </p:nvGrpSpPr>
            <p:grpSpPr bwMode="auto">
              <a:xfrm>
                <a:off x="1968" y="816"/>
                <a:ext cx="0" cy="2880"/>
                <a:chOff x="720" y="816"/>
                <a:chExt cx="0" cy="2880"/>
              </a:xfrm>
            </p:grpSpPr>
            <p:sp>
              <p:nvSpPr>
                <p:cNvPr id="26673" name="Line 46"/>
                <p:cNvSpPr>
                  <a:spLocks noChangeShapeType="1"/>
                </p:cNvSpPr>
                <p:nvPr/>
              </p:nvSpPr>
              <p:spPr bwMode="auto">
                <a:xfrm>
                  <a:off x="720" y="816"/>
                  <a:ext cx="0" cy="240"/>
                </a:xfrm>
                <a:prstGeom prst="line">
                  <a:avLst/>
                </a:prstGeom>
                <a:noFill/>
                <a:ln w="50800">
                  <a:solidFill>
                    <a:srgbClr val="0000FF"/>
                  </a:solidFill>
                  <a:round/>
                  <a:headEnd/>
                  <a:tailEnd type="stealth" w="med" len="med"/>
                </a:ln>
              </p:spPr>
              <p:txBody>
                <a:bodyPr/>
                <a:lstStyle/>
                <a:p>
                  <a:endParaRPr lang="en-US"/>
                </a:p>
              </p:txBody>
            </p:sp>
            <p:sp>
              <p:nvSpPr>
                <p:cNvPr id="26674" name="Line 47"/>
                <p:cNvSpPr>
                  <a:spLocks noChangeShapeType="1"/>
                </p:cNvSpPr>
                <p:nvPr/>
              </p:nvSpPr>
              <p:spPr bwMode="auto">
                <a:xfrm>
                  <a:off x="720" y="1056"/>
                  <a:ext cx="0" cy="2640"/>
                </a:xfrm>
                <a:prstGeom prst="line">
                  <a:avLst/>
                </a:prstGeom>
                <a:noFill/>
                <a:ln w="50800">
                  <a:solidFill>
                    <a:srgbClr val="0000FF"/>
                  </a:solidFill>
                  <a:round/>
                  <a:headEnd/>
                  <a:tailEnd type="stealth" w="med" len="med"/>
                </a:ln>
              </p:spPr>
              <p:txBody>
                <a:bodyPr/>
                <a:lstStyle/>
                <a:p>
                  <a:endParaRPr lang="en-US"/>
                </a:p>
              </p:txBody>
            </p:sp>
          </p:grpSp>
        </p:grpSp>
        <p:sp>
          <p:nvSpPr>
            <p:cNvPr id="26663" name="Oval 51"/>
            <p:cNvSpPr>
              <a:spLocks noChangeArrowheads="1"/>
            </p:cNvSpPr>
            <p:nvPr/>
          </p:nvSpPr>
          <p:spPr bwMode="auto">
            <a:xfrm>
              <a:off x="1041" y="1644"/>
              <a:ext cx="591" cy="558"/>
            </a:xfrm>
            <a:prstGeom prst="ellipse">
              <a:avLst/>
            </a:prstGeom>
            <a:solidFill>
              <a:srgbClr val="FF0000"/>
            </a:solidFill>
            <a:ln w="9525">
              <a:solidFill>
                <a:schemeClr val="tx1"/>
              </a:solidFill>
              <a:round/>
              <a:headEnd/>
              <a:tailEnd/>
            </a:ln>
          </p:spPr>
          <p:txBody>
            <a:bodyPr wrap="none" anchor="ctr"/>
            <a:lstStyle/>
            <a:p>
              <a:endParaRPr lang="en-US"/>
            </a:p>
          </p:txBody>
        </p:sp>
        <p:sp>
          <p:nvSpPr>
            <p:cNvPr id="26664" name="Oval 52"/>
            <p:cNvSpPr>
              <a:spLocks noChangeArrowheads="1"/>
            </p:cNvSpPr>
            <p:nvPr/>
          </p:nvSpPr>
          <p:spPr bwMode="auto">
            <a:xfrm>
              <a:off x="1277" y="1867"/>
              <a:ext cx="118" cy="112"/>
            </a:xfrm>
            <a:prstGeom prst="ellipse">
              <a:avLst/>
            </a:prstGeom>
            <a:solidFill>
              <a:schemeClr val="tx2"/>
            </a:solidFill>
            <a:ln w="9525">
              <a:solidFill>
                <a:schemeClr val="tx1"/>
              </a:solidFill>
              <a:round/>
              <a:headEnd/>
              <a:tailEnd/>
            </a:ln>
          </p:spPr>
          <p:txBody>
            <a:bodyPr wrap="none" anchor="ctr"/>
            <a:lstStyle/>
            <a:p>
              <a:endParaRPr lang="en-US"/>
            </a:p>
          </p:txBody>
        </p:sp>
        <p:grpSp>
          <p:nvGrpSpPr>
            <p:cNvPr id="9" name="Group 68"/>
            <p:cNvGrpSpPr>
              <a:grpSpLocks/>
            </p:cNvGrpSpPr>
            <p:nvPr/>
          </p:nvGrpSpPr>
          <p:grpSpPr bwMode="auto">
            <a:xfrm>
              <a:off x="528" y="864"/>
              <a:ext cx="0" cy="2230"/>
              <a:chOff x="720" y="816"/>
              <a:chExt cx="0" cy="2880"/>
            </a:xfrm>
          </p:grpSpPr>
          <p:sp>
            <p:nvSpPr>
              <p:cNvPr id="26666" name="Line 69"/>
              <p:cNvSpPr>
                <a:spLocks noChangeShapeType="1"/>
              </p:cNvSpPr>
              <p:nvPr/>
            </p:nvSpPr>
            <p:spPr bwMode="auto">
              <a:xfrm>
                <a:off x="720" y="816"/>
                <a:ext cx="0" cy="240"/>
              </a:xfrm>
              <a:prstGeom prst="line">
                <a:avLst/>
              </a:prstGeom>
              <a:noFill/>
              <a:ln w="50800">
                <a:solidFill>
                  <a:srgbClr val="0000FF"/>
                </a:solidFill>
                <a:round/>
                <a:headEnd/>
                <a:tailEnd type="stealth" w="med" len="med"/>
              </a:ln>
            </p:spPr>
            <p:txBody>
              <a:bodyPr/>
              <a:lstStyle/>
              <a:p>
                <a:endParaRPr lang="en-US"/>
              </a:p>
            </p:txBody>
          </p:sp>
          <p:sp>
            <p:nvSpPr>
              <p:cNvPr id="26667" name="Line 70"/>
              <p:cNvSpPr>
                <a:spLocks noChangeShapeType="1"/>
              </p:cNvSpPr>
              <p:nvPr/>
            </p:nvSpPr>
            <p:spPr bwMode="auto">
              <a:xfrm>
                <a:off x="720" y="1056"/>
                <a:ext cx="0" cy="2640"/>
              </a:xfrm>
              <a:prstGeom prst="line">
                <a:avLst/>
              </a:prstGeom>
              <a:noFill/>
              <a:ln w="50800">
                <a:solidFill>
                  <a:srgbClr val="0000FF"/>
                </a:solidFill>
                <a:round/>
                <a:headEnd/>
                <a:tailEnd type="stealth" w="med" len="med"/>
              </a:ln>
            </p:spPr>
            <p:txBody>
              <a:bodyPr/>
              <a:lstStyle/>
              <a:p>
                <a:endParaRPr lang="en-US"/>
              </a:p>
            </p:txBody>
          </p:sp>
        </p:grpSp>
      </p:grpSp>
      <p:grpSp>
        <p:nvGrpSpPr>
          <p:cNvPr id="10" name="Group 135"/>
          <p:cNvGrpSpPr>
            <a:grpSpLocks/>
          </p:cNvGrpSpPr>
          <p:nvPr/>
        </p:nvGrpSpPr>
        <p:grpSpPr bwMode="auto">
          <a:xfrm>
            <a:off x="152400" y="5959475"/>
            <a:ext cx="5105400" cy="822325"/>
            <a:chOff x="1200" y="3600"/>
            <a:chExt cx="3216" cy="518"/>
          </a:xfrm>
        </p:grpSpPr>
        <p:sp>
          <p:nvSpPr>
            <p:cNvPr id="26660" name="Text Box 101"/>
            <p:cNvSpPr txBox="1">
              <a:spLocks noChangeArrowheads="1"/>
            </p:cNvSpPr>
            <p:nvPr/>
          </p:nvSpPr>
          <p:spPr bwMode="auto">
            <a:xfrm>
              <a:off x="2064" y="3600"/>
              <a:ext cx="2352" cy="518"/>
            </a:xfrm>
            <a:prstGeom prst="rect">
              <a:avLst/>
            </a:prstGeom>
            <a:noFill/>
            <a:ln w="9525">
              <a:noFill/>
              <a:miter lim="800000"/>
              <a:headEnd/>
              <a:tailEnd/>
            </a:ln>
          </p:spPr>
          <p:txBody>
            <a:bodyPr>
              <a:spAutoFit/>
            </a:bodyPr>
            <a:lstStyle/>
            <a:p>
              <a:pPr>
                <a:spcBef>
                  <a:spcPct val="50000"/>
                </a:spcBef>
              </a:pPr>
              <a:r>
                <a:rPr lang="en-US">
                  <a:solidFill>
                    <a:srgbClr val="FF6600"/>
                  </a:solidFill>
                </a:rPr>
                <a:t>Induced Magnetic Field </a:t>
              </a:r>
              <a:r>
                <a:rPr lang="en-US" i="1">
                  <a:solidFill>
                    <a:srgbClr val="FF6600"/>
                  </a:solidFill>
                </a:rPr>
                <a:t>(Due to current)</a:t>
              </a:r>
            </a:p>
          </p:txBody>
        </p:sp>
        <p:sp>
          <p:nvSpPr>
            <p:cNvPr id="26661" name="Line 102"/>
            <p:cNvSpPr>
              <a:spLocks noChangeShapeType="1"/>
            </p:cNvSpPr>
            <p:nvPr/>
          </p:nvSpPr>
          <p:spPr bwMode="auto">
            <a:xfrm>
              <a:off x="1200" y="3744"/>
              <a:ext cx="816" cy="0"/>
            </a:xfrm>
            <a:prstGeom prst="line">
              <a:avLst/>
            </a:prstGeom>
            <a:noFill/>
            <a:ln w="76200">
              <a:solidFill>
                <a:srgbClr val="FF9933"/>
              </a:solidFill>
              <a:round/>
              <a:headEnd/>
              <a:tailEnd/>
            </a:ln>
          </p:spPr>
          <p:txBody>
            <a:bodyPr/>
            <a:lstStyle/>
            <a:p>
              <a:endParaRPr lang="en-US"/>
            </a:p>
          </p:txBody>
        </p:sp>
      </p:grpSp>
      <p:grpSp>
        <p:nvGrpSpPr>
          <p:cNvPr id="11" name="Group 134"/>
          <p:cNvGrpSpPr>
            <a:grpSpLocks/>
          </p:cNvGrpSpPr>
          <p:nvPr/>
        </p:nvGrpSpPr>
        <p:grpSpPr bwMode="auto">
          <a:xfrm>
            <a:off x="228600" y="5410200"/>
            <a:ext cx="4724400" cy="457200"/>
            <a:chOff x="1200" y="3312"/>
            <a:chExt cx="3600" cy="288"/>
          </a:xfrm>
        </p:grpSpPr>
        <p:sp>
          <p:nvSpPr>
            <p:cNvPr id="26658" name="Text Box 100"/>
            <p:cNvSpPr txBox="1">
              <a:spLocks noChangeArrowheads="1"/>
            </p:cNvSpPr>
            <p:nvPr/>
          </p:nvSpPr>
          <p:spPr bwMode="auto">
            <a:xfrm>
              <a:off x="2016" y="3312"/>
              <a:ext cx="2784" cy="288"/>
            </a:xfrm>
            <a:prstGeom prst="rect">
              <a:avLst/>
            </a:prstGeom>
            <a:noFill/>
            <a:ln w="9525">
              <a:noFill/>
              <a:miter lim="800000"/>
              <a:headEnd/>
              <a:tailEnd/>
            </a:ln>
          </p:spPr>
          <p:txBody>
            <a:bodyPr>
              <a:spAutoFit/>
            </a:bodyPr>
            <a:lstStyle/>
            <a:p>
              <a:pPr>
                <a:spcBef>
                  <a:spcPct val="50000"/>
                </a:spcBef>
              </a:pPr>
              <a:r>
                <a:rPr lang="en-US" b="1">
                  <a:solidFill>
                    <a:srgbClr val="0000FF"/>
                  </a:solidFill>
                </a:rPr>
                <a:t>Fixed Magnetic Field</a:t>
              </a:r>
            </a:p>
          </p:txBody>
        </p:sp>
        <p:sp>
          <p:nvSpPr>
            <p:cNvPr id="26659" name="Line 103"/>
            <p:cNvSpPr>
              <a:spLocks noChangeShapeType="1"/>
            </p:cNvSpPr>
            <p:nvPr/>
          </p:nvSpPr>
          <p:spPr bwMode="auto">
            <a:xfrm>
              <a:off x="1200" y="3456"/>
              <a:ext cx="816" cy="0"/>
            </a:xfrm>
            <a:prstGeom prst="line">
              <a:avLst/>
            </a:prstGeom>
            <a:noFill/>
            <a:ln w="76200">
              <a:solidFill>
                <a:srgbClr val="0000FF"/>
              </a:solidFill>
              <a:round/>
              <a:headEnd/>
              <a:tailEnd/>
            </a:ln>
          </p:spPr>
          <p:txBody>
            <a:bodyPr/>
            <a:lstStyle/>
            <a:p>
              <a:endParaRPr lang="en-US"/>
            </a:p>
          </p:txBody>
        </p:sp>
      </p:grpSp>
      <p:grpSp>
        <p:nvGrpSpPr>
          <p:cNvPr id="12" name="Group 133"/>
          <p:cNvGrpSpPr>
            <a:grpSpLocks/>
          </p:cNvGrpSpPr>
          <p:nvPr/>
        </p:nvGrpSpPr>
        <p:grpSpPr bwMode="auto">
          <a:xfrm>
            <a:off x="5278438" y="1676400"/>
            <a:ext cx="3713162" cy="3540125"/>
            <a:chOff x="3181" y="901"/>
            <a:chExt cx="2339" cy="2230"/>
          </a:xfrm>
        </p:grpSpPr>
        <p:sp>
          <p:nvSpPr>
            <p:cNvPr id="26632" name="Oval 63"/>
            <p:cNvSpPr>
              <a:spLocks noChangeArrowheads="1"/>
            </p:cNvSpPr>
            <p:nvPr/>
          </p:nvSpPr>
          <p:spPr bwMode="auto">
            <a:xfrm rot="-5059455">
              <a:off x="3751" y="1095"/>
              <a:ext cx="1232" cy="1730"/>
            </a:xfrm>
            <a:prstGeom prst="ellipse">
              <a:avLst/>
            </a:prstGeom>
            <a:noFill/>
            <a:ln w="38100">
              <a:solidFill>
                <a:srgbClr val="FFCC00"/>
              </a:solidFill>
              <a:round/>
              <a:headEnd/>
              <a:tailEnd/>
            </a:ln>
          </p:spPr>
          <p:txBody>
            <a:bodyPr wrap="none" anchor="ctr"/>
            <a:lstStyle/>
            <a:p>
              <a:endParaRPr lang="en-US"/>
            </a:p>
          </p:txBody>
        </p:sp>
        <p:sp>
          <p:nvSpPr>
            <p:cNvPr id="26633" name="Line 64"/>
            <p:cNvSpPr>
              <a:spLocks noChangeShapeType="1"/>
            </p:cNvSpPr>
            <p:nvPr/>
          </p:nvSpPr>
          <p:spPr bwMode="auto">
            <a:xfrm rot="13240862" flipH="1">
              <a:off x="4821" y="1584"/>
              <a:ext cx="315" cy="2"/>
            </a:xfrm>
            <a:prstGeom prst="line">
              <a:avLst/>
            </a:prstGeom>
            <a:noFill/>
            <a:ln w="63500">
              <a:solidFill>
                <a:schemeClr val="tx1"/>
              </a:solidFill>
              <a:round/>
              <a:headEnd type="triangle" w="med" len="med"/>
              <a:tailEnd/>
            </a:ln>
          </p:spPr>
          <p:txBody>
            <a:bodyPr/>
            <a:lstStyle/>
            <a:p>
              <a:endParaRPr lang="en-US"/>
            </a:p>
          </p:txBody>
        </p:sp>
        <p:sp>
          <p:nvSpPr>
            <p:cNvPr id="26634" name="Line 65"/>
            <p:cNvSpPr>
              <a:spLocks noChangeShapeType="1"/>
            </p:cNvSpPr>
            <p:nvPr/>
          </p:nvSpPr>
          <p:spPr bwMode="auto">
            <a:xfrm rot="-10160969">
              <a:off x="3735" y="2448"/>
              <a:ext cx="297" cy="32"/>
            </a:xfrm>
            <a:prstGeom prst="line">
              <a:avLst/>
            </a:prstGeom>
            <a:noFill/>
            <a:ln w="63500">
              <a:solidFill>
                <a:schemeClr val="tx1"/>
              </a:solidFill>
              <a:round/>
              <a:headEnd type="triangle" w="med" len="med"/>
              <a:tailEnd/>
            </a:ln>
          </p:spPr>
          <p:txBody>
            <a:bodyPr/>
            <a:lstStyle/>
            <a:p>
              <a:endParaRPr lang="en-US"/>
            </a:p>
          </p:txBody>
        </p:sp>
        <p:sp>
          <p:nvSpPr>
            <p:cNvPr id="26635" name="Oval 4"/>
            <p:cNvSpPr>
              <a:spLocks noChangeArrowheads="1"/>
            </p:cNvSpPr>
            <p:nvPr/>
          </p:nvSpPr>
          <p:spPr bwMode="auto">
            <a:xfrm>
              <a:off x="3615" y="1606"/>
              <a:ext cx="591" cy="557"/>
            </a:xfrm>
            <a:prstGeom prst="ellipse">
              <a:avLst/>
            </a:prstGeom>
            <a:solidFill>
              <a:srgbClr val="FF0000"/>
            </a:solidFill>
            <a:ln w="9525">
              <a:solidFill>
                <a:schemeClr val="tx1"/>
              </a:solidFill>
              <a:round/>
              <a:headEnd/>
              <a:tailEnd/>
            </a:ln>
          </p:spPr>
          <p:txBody>
            <a:bodyPr wrap="none" anchor="ctr"/>
            <a:lstStyle/>
            <a:p>
              <a:endParaRPr lang="en-US"/>
            </a:p>
          </p:txBody>
        </p:sp>
        <p:sp>
          <p:nvSpPr>
            <p:cNvPr id="26636" name="Oval 5"/>
            <p:cNvSpPr>
              <a:spLocks noChangeArrowheads="1"/>
            </p:cNvSpPr>
            <p:nvPr/>
          </p:nvSpPr>
          <p:spPr bwMode="auto">
            <a:xfrm>
              <a:off x="3833" y="1837"/>
              <a:ext cx="119" cy="111"/>
            </a:xfrm>
            <a:prstGeom prst="ellipse">
              <a:avLst/>
            </a:prstGeom>
            <a:solidFill>
              <a:schemeClr val="tx2"/>
            </a:solidFill>
            <a:ln w="9525">
              <a:solidFill>
                <a:schemeClr val="tx1"/>
              </a:solidFill>
              <a:round/>
              <a:headEnd/>
              <a:tailEnd/>
            </a:ln>
          </p:spPr>
          <p:txBody>
            <a:bodyPr wrap="none" anchor="ctr"/>
            <a:lstStyle/>
            <a:p>
              <a:endParaRPr lang="en-US"/>
            </a:p>
          </p:txBody>
        </p:sp>
        <p:sp>
          <p:nvSpPr>
            <p:cNvPr id="26637" name="Oval 6"/>
            <p:cNvSpPr>
              <a:spLocks noChangeArrowheads="1"/>
            </p:cNvSpPr>
            <p:nvPr/>
          </p:nvSpPr>
          <p:spPr bwMode="auto">
            <a:xfrm>
              <a:off x="3535" y="1536"/>
              <a:ext cx="1025" cy="776"/>
            </a:xfrm>
            <a:prstGeom prst="ellipse">
              <a:avLst/>
            </a:prstGeom>
            <a:noFill/>
            <a:ln w="38100">
              <a:solidFill>
                <a:srgbClr val="FFCC00"/>
              </a:solidFill>
              <a:round/>
              <a:headEnd/>
              <a:tailEnd/>
            </a:ln>
          </p:spPr>
          <p:txBody>
            <a:bodyPr wrap="none" anchor="ctr"/>
            <a:lstStyle/>
            <a:p>
              <a:endParaRPr lang="en-US"/>
            </a:p>
          </p:txBody>
        </p:sp>
        <p:sp>
          <p:nvSpPr>
            <p:cNvPr id="26638" name="Line 7"/>
            <p:cNvSpPr>
              <a:spLocks noChangeShapeType="1"/>
            </p:cNvSpPr>
            <p:nvPr/>
          </p:nvSpPr>
          <p:spPr bwMode="auto">
            <a:xfrm rot="20900658" flipH="1">
              <a:off x="4008" y="2314"/>
              <a:ext cx="198" cy="0"/>
            </a:xfrm>
            <a:prstGeom prst="line">
              <a:avLst/>
            </a:prstGeom>
            <a:noFill/>
            <a:ln w="63500">
              <a:solidFill>
                <a:schemeClr val="tx1"/>
              </a:solidFill>
              <a:round/>
              <a:headEnd type="triangle" w="med" len="med"/>
              <a:tailEnd/>
            </a:ln>
          </p:spPr>
          <p:txBody>
            <a:bodyPr/>
            <a:lstStyle/>
            <a:p>
              <a:endParaRPr lang="en-US"/>
            </a:p>
          </p:txBody>
        </p:sp>
        <p:sp>
          <p:nvSpPr>
            <p:cNvPr id="26639" name="Line 8"/>
            <p:cNvSpPr>
              <a:spLocks noChangeShapeType="1"/>
            </p:cNvSpPr>
            <p:nvPr/>
          </p:nvSpPr>
          <p:spPr bwMode="auto">
            <a:xfrm rot="-5101512">
              <a:off x="3441" y="1867"/>
              <a:ext cx="168" cy="20"/>
            </a:xfrm>
            <a:prstGeom prst="line">
              <a:avLst/>
            </a:prstGeom>
            <a:noFill/>
            <a:ln w="63500">
              <a:solidFill>
                <a:schemeClr val="tx1"/>
              </a:solidFill>
              <a:round/>
              <a:headEnd type="triangle" w="med" len="med"/>
              <a:tailEnd/>
            </a:ln>
          </p:spPr>
          <p:txBody>
            <a:bodyPr/>
            <a:lstStyle/>
            <a:p>
              <a:endParaRPr lang="en-US"/>
            </a:p>
          </p:txBody>
        </p:sp>
        <p:sp>
          <p:nvSpPr>
            <p:cNvPr id="26640" name="Line 9"/>
            <p:cNvSpPr>
              <a:spLocks noChangeShapeType="1"/>
            </p:cNvSpPr>
            <p:nvPr/>
          </p:nvSpPr>
          <p:spPr bwMode="auto">
            <a:xfrm rot="10414907" flipH="1">
              <a:off x="3969" y="1458"/>
              <a:ext cx="197" cy="1"/>
            </a:xfrm>
            <a:prstGeom prst="line">
              <a:avLst/>
            </a:prstGeom>
            <a:noFill/>
            <a:ln w="63500">
              <a:solidFill>
                <a:schemeClr val="tx1"/>
              </a:solidFill>
              <a:round/>
              <a:headEnd type="triangle" w="med" len="med"/>
              <a:tailEnd/>
            </a:ln>
          </p:spPr>
          <p:txBody>
            <a:bodyPr/>
            <a:lstStyle/>
            <a:p>
              <a:endParaRPr lang="en-US"/>
            </a:p>
          </p:txBody>
        </p:sp>
        <p:sp>
          <p:nvSpPr>
            <p:cNvPr id="26641" name="Line 10"/>
            <p:cNvSpPr>
              <a:spLocks noChangeShapeType="1"/>
            </p:cNvSpPr>
            <p:nvPr/>
          </p:nvSpPr>
          <p:spPr bwMode="auto">
            <a:xfrm rot="14482346" flipH="1">
              <a:off x="4451" y="1679"/>
              <a:ext cx="185" cy="1"/>
            </a:xfrm>
            <a:prstGeom prst="line">
              <a:avLst/>
            </a:prstGeom>
            <a:noFill/>
            <a:ln w="63500">
              <a:solidFill>
                <a:schemeClr val="tx1"/>
              </a:solidFill>
              <a:round/>
              <a:headEnd type="triangle" w="med" len="med"/>
              <a:tailEnd/>
            </a:ln>
          </p:spPr>
          <p:txBody>
            <a:bodyPr/>
            <a:lstStyle/>
            <a:p>
              <a:endParaRPr lang="en-US"/>
            </a:p>
          </p:txBody>
        </p:sp>
        <p:grpSp>
          <p:nvGrpSpPr>
            <p:cNvPr id="13" name="Group 82"/>
            <p:cNvGrpSpPr>
              <a:grpSpLocks/>
            </p:cNvGrpSpPr>
            <p:nvPr/>
          </p:nvGrpSpPr>
          <p:grpSpPr bwMode="auto">
            <a:xfrm>
              <a:off x="3221" y="901"/>
              <a:ext cx="512" cy="2230"/>
              <a:chOff x="3680" y="864"/>
              <a:chExt cx="256" cy="2880"/>
            </a:xfrm>
          </p:grpSpPr>
          <p:sp>
            <p:nvSpPr>
              <p:cNvPr id="26655" name="Line 21"/>
              <p:cNvSpPr>
                <a:spLocks noChangeShapeType="1"/>
              </p:cNvSpPr>
              <p:nvPr/>
            </p:nvSpPr>
            <p:spPr bwMode="auto">
              <a:xfrm>
                <a:off x="3936" y="2928"/>
                <a:ext cx="0" cy="816"/>
              </a:xfrm>
              <a:prstGeom prst="line">
                <a:avLst/>
              </a:prstGeom>
              <a:noFill/>
              <a:ln w="50800">
                <a:solidFill>
                  <a:srgbClr val="0000FF"/>
                </a:solidFill>
                <a:round/>
                <a:headEnd/>
                <a:tailEnd type="stealth" w="med" len="med"/>
              </a:ln>
            </p:spPr>
            <p:txBody>
              <a:bodyPr/>
              <a:lstStyle/>
              <a:p>
                <a:endParaRPr lang="en-US"/>
              </a:p>
            </p:txBody>
          </p:sp>
          <p:sp>
            <p:nvSpPr>
              <p:cNvPr id="26656" name="Line 71"/>
              <p:cNvSpPr>
                <a:spLocks noChangeShapeType="1"/>
              </p:cNvSpPr>
              <p:nvPr/>
            </p:nvSpPr>
            <p:spPr bwMode="auto">
              <a:xfrm>
                <a:off x="3888" y="864"/>
                <a:ext cx="0" cy="240"/>
              </a:xfrm>
              <a:prstGeom prst="line">
                <a:avLst/>
              </a:prstGeom>
              <a:noFill/>
              <a:ln w="50800">
                <a:solidFill>
                  <a:srgbClr val="0000FF"/>
                </a:solidFill>
                <a:round/>
                <a:headEnd/>
                <a:tailEnd type="stealth" w="med" len="med"/>
              </a:ln>
            </p:spPr>
            <p:txBody>
              <a:bodyPr/>
              <a:lstStyle/>
              <a:p>
                <a:endParaRPr lang="en-US"/>
              </a:p>
            </p:txBody>
          </p:sp>
          <p:sp>
            <p:nvSpPr>
              <p:cNvPr id="26657" name="Freeform 79"/>
              <p:cNvSpPr>
                <a:spLocks/>
              </p:cNvSpPr>
              <p:nvPr/>
            </p:nvSpPr>
            <p:spPr bwMode="auto">
              <a:xfrm>
                <a:off x="3680" y="1104"/>
                <a:ext cx="256" cy="1824"/>
              </a:xfrm>
              <a:custGeom>
                <a:avLst/>
                <a:gdLst>
                  <a:gd name="T0" fmla="*/ 208 w 256"/>
                  <a:gd name="T1" fmla="*/ 0 h 1824"/>
                  <a:gd name="T2" fmla="*/ 208 w 256"/>
                  <a:gd name="T3" fmla="*/ 336 h 1824"/>
                  <a:gd name="T4" fmla="*/ 112 w 256"/>
                  <a:gd name="T5" fmla="*/ 576 h 1824"/>
                  <a:gd name="T6" fmla="*/ 16 w 256"/>
                  <a:gd name="T7" fmla="*/ 912 h 1824"/>
                  <a:gd name="T8" fmla="*/ 16 w 256"/>
                  <a:gd name="T9" fmla="*/ 1152 h 1824"/>
                  <a:gd name="T10" fmla="*/ 64 w 256"/>
                  <a:gd name="T11" fmla="*/ 1440 h 1824"/>
                  <a:gd name="T12" fmla="*/ 208 w 256"/>
                  <a:gd name="T13" fmla="*/ 1680 h 1824"/>
                  <a:gd name="T14" fmla="*/ 256 w 256"/>
                  <a:gd name="T15" fmla="*/ 1824 h 1824"/>
                  <a:gd name="T16" fmla="*/ 0 60000 65536"/>
                  <a:gd name="T17" fmla="*/ 0 60000 65536"/>
                  <a:gd name="T18" fmla="*/ 0 60000 65536"/>
                  <a:gd name="T19" fmla="*/ 0 60000 65536"/>
                  <a:gd name="T20" fmla="*/ 0 60000 65536"/>
                  <a:gd name="T21" fmla="*/ 0 60000 65536"/>
                  <a:gd name="T22" fmla="*/ 0 60000 65536"/>
                  <a:gd name="T23" fmla="*/ 0 60000 65536"/>
                  <a:gd name="T24" fmla="*/ 0 w 256"/>
                  <a:gd name="T25" fmla="*/ 0 h 1824"/>
                  <a:gd name="T26" fmla="*/ 256 w 256"/>
                  <a:gd name="T27" fmla="*/ 1824 h 18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6" h="1824">
                    <a:moveTo>
                      <a:pt x="208" y="0"/>
                    </a:moveTo>
                    <a:cubicBezTo>
                      <a:pt x="216" y="120"/>
                      <a:pt x="224" y="240"/>
                      <a:pt x="208" y="336"/>
                    </a:cubicBezTo>
                    <a:cubicBezTo>
                      <a:pt x="192" y="432"/>
                      <a:pt x="144" y="480"/>
                      <a:pt x="112" y="576"/>
                    </a:cubicBezTo>
                    <a:cubicBezTo>
                      <a:pt x="80" y="672"/>
                      <a:pt x="32" y="816"/>
                      <a:pt x="16" y="912"/>
                    </a:cubicBezTo>
                    <a:cubicBezTo>
                      <a:pt x="0" y="1008"/>
                      <a:pt x="8" y="1064"/>
                      <a:pt x="16" y="1152"/>
                    </a:cubicBezTo>
                    <a:cubicBezTo>
                      <a:pt x="24" y="1240"/>
                      <a:pt x="32" y="1352"/>
                      <a:pt x="64" y="1440"/>
                    </a:cubicBezTo>
                    <a:cubicBezTo>
                      <a:pt x="96" y="1528"/>
                      <a:pt x="176" y="1616"/>
                      <a:pt x="208" y="1680"/>
                    </a:cubicBezTo>
                    <a:cubicBezTo>
                      <a:pt x="240" y="1744"/>
                      <a:pt x="248" y="1800"/>
                      <a:pt x="256" y="1824"/>
                    </a:cubicBezTo>
                  </a:path>
                </a:pathLst>
              </a:custGeom>
              <a:noFill/>
              <a:ln w="50800">
                <a:solidFill>
                  <a:srgbClr val="0000FF"/>
                </a:solidFill>
                <a:round/>
                <a:headEnd/>
                <a:tailEnd/>
              </a:ln>
            </p:spPr>
            <p:txBody>
              <a:bodyPr/>
              <a:lstStyle/>
              <a:p>
                <a:endParaRPr lang="en-US"/>
              </a:p>
            </p:txBody>
          </p:sp>
        </p:grpSp>
        <p:sp>
          <p:nvSpPr>
            <p:cNvPr id="26643" name="Line 75"/>
            <p:cNvSpPr>
              <a:spLocks noChangeShapeType="1"/>
            </p:cNvSpPr>
            <p:nvPr/>
          </p:nvSpPr>
          <p:spPr bwMode="auto">
            <a:xfrm>
              <a:off x="4048" y="2945"/>
              <a:ext cx="0" cy="186"/>
            </a:xfrm>
            <a:prstGeom prst="line">
              <a:avLst/>
            </a:prstGeom>
            <a:noFill/>
            <a:ln w="50800">
              <a:solidFill>
                <a:srgbClr val="0000FF"/>
              </a:solidFill>
              <a:round/>
              <a:headEnd/>
              <a:tailEnd type="stealth" w="med" len="med"/>
            </a:ln>
          </p:spPr>
          <p:txBody>
            <a:bodyPr/>
            <a:lstStyle/>
            <a:p>
              <a:endParaRPr lang="en-US"/>
            </a:p>
          </p:txBody>
        </p:sp>
        <p:sp>
          <p:nvSpPr>
            <p:cNvPr id="26644" name="Line 81"/>
            <p:cNvSpPr>
              <a:spLocks noChangeShapeType="1"/>
            </p:cNvSpPr>
            <p:nvPr/>
          </p:nvSpPr>
          <p:spPr bwMode="auto">
            <a:xfrm>
              <a:off x="3378" y="2722"/>
              <a:ext cx="0" cy="409"/>
            </a:xfrm>
            <a:prstGeom prst="line">
              <a:avLst/>
            </a:prstGeom>
            <a:noFill/>
            <a:ln w="50800">
              <a:solidFill>
                <a:srgbClr val="0000FF"/>
              </a:solidFill>
              <a:round/>
              <a:headEnd/>
              <a:tailEnd type="stealth" w="med" len="med"/>
            </a:ln>
          </p:spPr>
          <p:txBody>
            <a:bodyPr/>
            <a:lstStyle/>
            <a:p>
              <a:endParaRPr lang="en-US"/>
            </a:p>
          </p:txBody>
        </p:sp>
        <p:sp>
          <p:nvSpPr>
            <p:cNvPr id="26645" name="Freeform 85"/>
            <p:cNvSpPr>
              <a:spLocks/>
            </p:cNvSpPr>
            <p:nvPr/>
          </p:nvSpPr>
          <p:spPr bwMode="auto">
            <a:xfrm>
              <a:off x="3181" y="1086"/>
              <a:ext cx="197" cy="1636"/>
            </a:xfrm>
            <a:custGeom>
              <a:avLst/>
              <a:gdLst>
                <a:gd name="T0" fmla="*/ 192 w 240"/>
                <a:gd name="T1" fmla="*/ 0 h 2112"/>
                <a:gd name="T2" fmla="*/ 192 w 240"/>
                <a:gd name="T3" fmla="*/ 144 h 2112"/>
                <a:gd name="T4" fmla="*/ 48 w 240"/>
                <a:gd name="T5" fmla="*/ 576 h 2112"/>
                <a:gd name="T6" fmla="*/ 0 w 240"/>
                <a:gd name="T7" fmla="*/ 1104 h 2112"/>
                <a:gd name="T8" fmla="*/ 48 w 240"/>
                <a:gd name="T9" fmla="*/ 1488 h 2112"/>
                <a:gd name="T10" fmla="*/ 192 w 240"/>
                <a:gd name="T11" fmla="*/ 1824 h 2112"/>
                <a:gd name="T12" fmla="*/ 240 w 240"/>
                <a:gd name="T13" fmla="*/ 2112 h 2112"/>
                <a:gd name="T14" fmla="*/ 0 60000 65536"/>
                <a:gd name="T15" fmla="*/ 0 60000 65536"/>
                <a:gd name="T16" fmla="*/ 0 60000 65536"/>
                <a:gd name="T17" fmla="*/ 0 60000 65536"/>
                <a:gd name="T18" fmla="*/ 0 60000 65536"/>
                <a:gd name="T19" fmla="*/ 0 60000 65536"/>
                <a:gd name="T20" fmla="*/ 0 60000 65536"/>
                <a:gd name="T21" fmla="*/ 0 w 240"/>
                <a:gd name="T22" fmla="*/ 0 h 2112"/>
                <a:gd name="T23" fmla="*/ 240 w 240"/>
                <a:gd name="T24" fmla="*/ 2112 h 21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 h="2112">
                  <a:moveTo>
                    <a:pt x="192" y="0"/>
                  </a:moveTo>
                  <a:cubicBezTo>
                    <a:pt x="204" y="24"/>
                    <a:pt x="216" y="48"/>
                    <a:pt x="192" y="144"/>
                  </a:cubicBezTo>
                  <a:cubicBezTo>
                    <a:pt x="168" y="240"/>
                    <a:pt x="80" y="416"/>
                    <a:pt x="48" y="576"/>
                  </a:cubicBezTo>
                  <a:cubicBezTo>
                    <a:pt x="16" y="736"/>
                    <a:pt x="0" y="952"/>
                    <a:pt x="0" y="1104"/>
                  </a:cubicBezTo>
                  <a:cubicBezTo>
                    <a:pt x="0" y="1256"/>
                    <a:pt x="16" y="1368"/>
                    <a:pt x="48" y="1488"/>
                  </a:cubicBezTo>
                  <a:cubicBezTo>
                    <a:pt x="80" y="1608"/>
                    <a:pt x="160" y="1720"/>
                    <a:pt x="192" y="1824"/>
                  </a:cubicBezTo>
                  <a:cubicBezTo>
                    <a:pt x="224" y="1928"/>
                    <a:pt x="232" y="2064"/>
                    <a:pt x="240" y="2112"/>
                  </a:cubicBezTo>
                </a:path>
              </a:pathLst>
            </a:custGeom>
            <a:noFill/>
            <a:ln w="50800">
              <a:solidFill>
                <a:srgbClr val="0000FF"/>
              </a:solidFill>
              <a:round/>
              <a:headEnd/>
              <a:tailEnd/>
            </a:ln>
          </p:spPr>
          <p:txBody>
            <a:bodyPr/>
            <a:lstStyle/>
            <a:p>
              <a:endParaRPr lang="en-US"/>
            </a:p>
          </p:txBody>
        </p:sp>
        <p:sp>
          <p:nvSpPr>
            <p:cNvPr id="26646" name="Line 86"/>
            <p:cNvSpPr>
              <a:spLocks noChangeShapeType="1"/>
            </p:cNvSpPr>
            <p:nvPr/>
          </p:nvSpPr>
          <p:spPr bwMode="auto">
            <a:xfrm>
              <a:off x="3339" y="901"/>
              <a:ext cx="0" cy="185"/>
            </a:xfrm>
            <a:prstGeom prst="line">
              <a:avLst/>
            </a:prstGeom>
            <a:noFill/>
            <a:ln w="50800">
              <a:solidFill>
                <a:srgbClr val="0000FF"/>
              </a:solidFill>
              <a:round/>
              <a:headEnd/>
              <a:tailEnd type="stealth" w="med" len="med"/>
            </a:ln>
          </p:spPr>
          <p:txBody>
            <a:bodyPr/>
            <a:lstStyle/>
            <a:p>
              <a:endParaRPr lang="en-US"/>
            </a:p>
          </p:txBody>
        </p:sp>
        <p:sp>
          <p:nvSpPr>
            <p:cNvPr id="26647" name="Freeform 89"/>
            <p:cNvSpPr>
              <a:spLocks/>
            </p:cNvSpPr>
            <p:nvPr/>
          </p:nvSpPr>
          <p:spPr bwMode="auto">
            <a:xfrm>
              <a:off x="3299" y="1086"/>
              <a:ext cx="756" cy="1971"/>
            </a:xfrm>
            <a:custGeom>
              <a:avLst/>
              <a:gdLst>
                <a:gd name="T0" fmla="*/ 816 w 920"/>
                <a:gd name="T1" fmla="*/ 0 h 2544"/>
                <a:gd name="T2" fmla="*/ 816 w 920"/>
                <a:gd name="T3" fmla="*/ 96 h 2544"/>
                <a:gd name="T4" fmla="*/ 768 w 920"/>
                <a:gd name="T5" fmla="*/ 240 h 2544"/>
                <a:gd name="T6" fmla="*/ 624 w 920"/>
                <a:gd name="T7" fmla="*/ 336 h 2544"/>
                <a:gd name="T8" fmla="*/ 384 w 920"/>
                <a:gd name="T9" fmla="*/ 528 h 2544"/>
                <a:gd name="T10" fmla="*/ 240 w 920"/>
                <a:gd name="T11" fmla="*/ 672 h 2544"/>
                <a:gd name="T12" fmla="*/ 96 w 920"/>
                <a:gd name="T13" fmla="*/ 864 h 2544"/>
                <a:gd name="T14" fmla="*/ 0 w 920"/>
                <a:gd name="T15" fmla="*/ 1056 h 2544"/>
                <a:gd name="T16" fmla="*/ 96 w 920"/>
                <a:gd name="T17" fmla="*/ 1296 h 2544"/>
                <a:gd name="T18" fmla="*/ 288 w 920"/>
                <a:gd name="T19" fmla="*/ 1440 h 2544"/>
                <a:gd name="T20" fmla="*/ 528 w 920"/>
                <a:gd name="T21" fmla="*/ 1632 h 2544"/>
                <a:gd name="T22" fmla="*/ 768 w 920"/>
                <a:gd name="T23" fmla="*/ 1872 h 2544"/>
                <a:gd name="T24" fmla="*/ 864 w 920"/>
                <a:gd name="T25" fmla="*/ 2160 h 2544"/>
                <a:gd name="T26" fmla="*/ 912 w 920"/>
                <a:gd name="T27" fmla="*/ 2448 h 2544"/>
                <a:gd name="T28" fmla="*/ 912 w 920"/>
                <a:gd name="T29" fmla="*/ 2544 h 25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0"/>
                <a:gd name="T46" fmla="*/ 0 h 2544"/>
                <a:gd name="T47" fmla="*/ 920 w 920"/>
                <a:gd name="T48" fmla="*/ 2544 h 25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0" h="2544">
                  <a:moveTo>
                    <a:pt x="816" y="0"/>
                  </a:moveTo>
                  <a:cubicBezTo>
                    <a:pt x="820" y="28"/>
                    <a:pt x="824" y="56"/>
                    <a:pt x="816" y="96"/>
                  </a:cubicBezTo>
                  <a:cubicBezTo>
                    <a:pt x="808" y="136"/>
                    <a:pt x="800" y="200"/>
                    <a:pt x="768" y="240"/>
                  </a:cubicBezTo>
                  <a:cubicBezTo>
                    <a:pt x="736" y="280"/>
                    <a:pt x="688" y="288"/>
                    <a:pt x="624" y="336"/>
                  </a:cubicBezTo>
                  <a:cubicBezTo>
                    <a:pt x="560" y="384"/>
                    <a:pt x="448" y="472"/>
                    <a:pt x="384" y="528"/>
                  </a:cubicBezTo>
                  <a:cubicBezTo>
                    <a:pt x="320" y="584"/>
                    <a:pt x="288" y="616"/>
                    <a:pt x="240" y="672"/>
                  </a:cubicBezTo>
                  <a:cubicBezTo>
                    <a:pt x="192" y="728"/>
                    <a:pt x="136" y="800"/>
                    <a:pt x="96" y="864"/>
                  </a:cubicBezTo>
                  <a:cubicBezTo>
                    <a:pt x="56" y="928"/>
                    <a:pt x="0" y="984"/>
                    <a:pt x="0" y="1056"/>
                  </a:cubicBezTo>
                  <a:cubicBezTo>
                    <a:pt x="0" y="1128"/>
                    <a:pt x="48" y="1232"/>
                    <a:pt x="96" y="1296"/>
                  </a:cubicBezTo>
                  <a:cubicBezTo>
                    <a:pt x="144" y="1360"/>
                    <a:pt x="216" y="1384"/>
                    <a:pt x="288" y="1440"/>
                  </a:cubicBezTo>
                  <a:cubicBezTo>
                    <a:pt x="360" y="1496"/>
                    <a:pt x="448" y="1560"/>
                    <a:pt x="528" y="1632"/>
                  </a:cubicBezTo>
                  <a:cubicBezTo>
                    <a:pt x="608" y="1704"/>
                    <a:pt x="712" y="1784"/>
                    <a:pt x="768" y="1872"/>
                  </a:cubicBezTo>
                  <a:cubicBezTo>
                    <a:pt x="824" y="1960"/>
                    <a:pt x="840" y="2064"/>
                    <a:pt x="864" y="2160"/>
                  </a:cubicBezTo>
                  <a:cubicBezTo>
                    <a:pt x="888" y="2256"/>
                    <a:pt x="904" y="2384"/>
                    <a:pt x="912" y="2448"/>
                  </a:cubicBezTo>
                  <a:cubicBezTo>
                    <a:pt x="920" y="2512"/>
                    <a:pt x="912" y="2528"/>
                    <a:pt x="912" y="2544"/>
                  </a:cubicBezTo>
                </a:path>
              </a:pathLst>
            </a:custGeom>
            <a:noFill/>
            <a:ln w="50800">
              <a:solidFill>
                <a:srgbClr val="0000FF"/>
              </a:solidFill>
              <a:round/>
              <a:headEnd/>
              <a:tailEnd/>
            </a:ln>
          </p:spPr>
          <p:txBody>
            <a:bodyPr/>
            <a:lstStyle/>
            <a:p>
              <a:endParaRPr lang="en-US"/>
            </a:p>
          </p:txBody>
        </p:sp>
        <p:sp>
          <p:nvSpPr>
            <p:cNvPr id="26648" name="Line 90"/>
            <p:cNvSpPr>
              <a:spLocks noChangeShapeType="1"/>
            </p:cNvSpPr>
            <p:nvPr/>
          </p:nvSpPr>
          <p:spPr bwMode="auto">
            <a:xfrm>
              <a:off x="4324" y="2945"/>
              <a:ext cx="0" cy="186"/>
            </a:xfrm>
            <a:prstGeom prst="line">
              <a:avLst/>
            </a:prstGeom>
            <a:noFill/>
            <a:ln w="50800">
              <a:solidFill>
                <a:srgbClr val="0000FF"/>
              </a:solidFill>
              <a:round/>
              <a:headEnd/>
              <a:tailEnd type="stealth" w="med" len="med"/>
            </a:ln>
          </p:spPr>
          <p:txBody>
            <a:bodyPr/>
            <a:lstStyle/>
            <a:p>
              <a:endParaRPr lang="en-US"/>
            </a:p>
          </p:txBody>
        </p:sp>
        <p:sp>
          <p:nvSpPr>
            <p:cNvPr id="26649" name="Line 91"/>
            <p:cNvSpPr>
              <a:spLocks noChangeShapeType="1"/>
            </p:cNvSpPr>
            <p:nvPr/>
          </p:nvSpPr>
          <p:spPr bwMode="auto">
            <a:xfrm>
              <a:off x="3970" y="901"/>
              <a:ext cx="0" cy="185"/>
            </a:xfrm>
            <a:prstGeom prst="line">
              <a:avLst/>
            </a:prstGeom>
            <a:noFill/>
            <a:ln w="50800">
              <a:solidFill>
                <a:srgbClr val="0000FF"/>
              </a:solidFill>
              <a:round/>
              <a:headEnd/>
              <a:tailEnd type="stealth" w="med" len="med"/>
            </a:ln>
          </p:spPr>
          <p:txBody>
            <a:bodyPr/>
            <a:lstStyle/>
            <a:p>
              <a:endParaRPr lang="en-US"/>
            </a:p>
          </p:txBody>
        </p:sp>
        <p:sp>
          <p:nvSpPr>
            <p:cNvPr id="26650" name="Freeform 92"/>
            <p:cNvSpPr>
              <a:spLocks/>
            </p:cNvSpPr>
            <p:nvPr/>
          </p:nvSpPr>
          <p:spPr bwMode="auto">
            <a:xfrm>
              <a:off x="3418" y="1086"/>
              <a:ext cx="913" cy="1971"/>
            </a:xfrm>
            <a:custGeom>
              <a:avLst/>
              <a:gdLst>
                <a:gd name="T0" fmla="*/ 1056 w 1112"/>
                <a:gd name="T1" fmla="*/ 0 h 2544"/>
                <a:gd name="T2" fmla="*/ 1008 w 1112"/>
                <a:gd name="T3" fmla="*/ 144 h 2544"/>
                <a:gd name="T4" fmla="*/ 960 w 1112"/>
                <a:gd name="T5" fmla="*/ 192 h 2544"/>
                <a:gd name="T6" fmla="*/ 768 w 1112"/>
                <a:gd name="T7" fmla="*/ 288 h 2544"/>
                <a:gd name="T8" fmla="*/ 528 w 1112"/>
                <a:gd name="T9" fmla="*/ 432 h 2544"/>
                <a:gd name="T10" fmla="*/ 240 w 1112"/>
                <a:gd name="T11" fmla="*/ 624 h 2544"/>
                <a:gd name="T12" fmla="*/ 48 w 1112"/>
                <a:gd name="T13" fmla="*/ 912 h 2544"/>
                <a:gd name="T14" fmla="*/ 0 w 1112"/>
                <a:gd name="T15" fmla="*/ 1056 h 2544"/>
                <a:gd name="T16" fmla="*/ 48 w 1112"/>
                <a:gd name="T17" fmla="*/ 1248 h 2544"/>
                <a:gd name="T18" fmla="*/ 192 w 1112"/>
                <a:gd name="T19" fmla="*/ 1392 h 2544"/>
                <a:gd name="T20" fmla="*/ 384 w 1112"/>
                <a:gd name="T21" fmla="*/ 1536 h 2544"/>
                <a:gd name="T22" fmla="*/ 768 w 1112"/>
                <a:gd name="T23" fmla="*/ 1728 h 2544"/>
                <a:gd name="T24" fmla="*/ 1008 w 1112"/>
                <a:gd name="T25" fmla="*/ 1920 h 2544"/>
                <a:gd name="T26" fmla="*/ 1056 w 1112"/>
                <a:gd name="T27" fmla="*/ 2208 h 2544"/>
                <a:gd name="T28" fmla="*/ 1104 w 1112"/>
                <a:gd name="T29" fmla="*/ 2448 h 2544"/>
                <a:gd name="T30" fmla="*/ 1104 w 1112"/>
                <a:gd name="T31" fmla="*/ 2544 h 25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12"/>
                <a:gd name="T49" fmla="*/ 0 h 2544"/>
                <a:gd name="T50" fmla="*/ 1112 w 1112"/>
                <a:gd name="T51" fmla="*/ 2544 h 25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12" h="2544">
                  <a:moveTo>
                    <a:pt x="1056" y="0"/>
                  </a:moveTo>
                  <a:cubicBezTo>
                    <a:pt x="1040" y="56"/>
                    <a:pt x="1024" y="112"/>
                    <a:pt x="1008" y="144"/>
                  </a:cubicBezTo>
                  <a:cubicBezTo>
                    <a:pt x="992" y="176"/>
                    <a:pt x="1000" y="168"/>
                    <a:pt x="960" y="192"/>
                  </a:cubicBezTo>
                  <a:cubicBezTo>
                    <a:pt x="920" y="216"/>
                    <a:pt x="840" y="248"/>
                    <a:pt x="768" y="288"/>
                  </a:cubicBezTo>
                  <a:cubicBezTo>
                    <a:pt x="696" y="328"/>
                    <a:pt x="616" y="376"/>
                    <a:pt x="528" y="432"/>
                  </a:cubicBezTo>
                  <a:cubicBezTo>
                    <a:pt x="440" y="488"/>
                    <a:pt x="320" y="544"/>
                    <a:pt x="240" y="624"/>
                  </a:cubicBezTo>
                  <a:cubicBezTo>
                    <a:pt x="160" y="704"/>
                    <a:pt x="88" y="840"/>
                    <a:pt x="48" y="912"/>
                  </a:cubicBezTo>
                  <a:cubicBezTo>
                    <a:pt x="8" y="984"/>
                    <a:pt x="0" y="1000"/>
                    <a:pt x="0" y="1056"/>
                  </a:cubicBezTo>
                  <a:cubicBezTo>
                    <a:pt x="0" y="1112"/>
                    <a:pt x="16" y="1192"/>
                    <a:pt x="48" y="1248"/>
                  </a:cubicBezTo>
                  <a:cubicBezTo>
                    <a:pt x="80" y="1304"/>
                    <a:pt x="136" y="1344"/>
                    <a:pt x="192" y="1392"/>
                  </a:cubicBezTo>
                  <a:cubicBezTo>
                    <a:pt x="248" y="1440"/>
                    <a:pt x="288" y="1480"/>
                    <a:pt x="384" y="1536"/>
                  </a:cubicBezTo>
                  <a:cubicBezTo>
                    <a:pt x="480" y="1592"/>
                    <a:pt x="664" y="1664"/>
                    <a:pt x="768" y="1728"/>
                  </a:cubicBezTo>
                  <a:cubicBezTo>
                    <a:pt x="872" y="1792"/>
                    <a:pt x="960" y="1840"/>
                    <a:pt x="1008" y="1920"/>
                  </a:cubicBezTo>
                  <a:cubicBezTo>
                    <a:pt x="1056" y="2000"/>
                    <a:pt x="1040" y="2120"/>
                    <a:pt x="1056" y="2208"/>
                  </a:cubicBezTo>
                  <a:cubicBezTo>
                    <a:pt x="1072" y="2296"/>
                    <a:pt x="1096" y="2392"/>
                    <a:pt x="1104" y="2448"/>
                  </a:cubicBezTo>
                  <a:cubicBezTo>
                    <a:pt x="1112" y="2504"/>
                    <a:pt x="1108" y="2524"/>
                    <a:pt x="1104" y="2544"/>
                  </a:cubicBezTo>
                </a:path>
              </a:pathLst>
            </a:custGeom>
            <a:noFill/>
            <a:ln w="50800">
              <a:solidFill>
                <a:srgbClr val="0000FF"/>
              </a:solidFill>
              <a:round/>
              <a:headEnd/>
              <a:tailEnd/>
            </a:ln>
          </p:spPr>
          <p:txBody>
            <a:bodyPr/>
            <a:lstStyle/>
            <a:p>
              <a:endParaRPr lang="en-US"/>
            </a:p>
          </p:txBody>
        </p:sp>
        <p:sp>
          <p:nvSpPr>
            <p:cNvPr id="26651" name="Line 93"/>
            <p:cNvSpPr>
              <a:spLocks noChangeShapeType="1"/>
            </p:cNvSpPr>
            <p:nvPr/>
          </p:nvSpPr>
          <p:spPr bwMode="auto">
            <a:xfrm>
              <a:off x="4285" y="901"/>
              <a:ext cx="0" cy="185"/>
            </a:xfrm>
            <a:prstGeom prst="line">
              <a:avLst/>
            </a:prstGeom>
            <a:noFill/>
            <a:ln w="50800">
              <a:solidFill>
                <a:srgbClr val="0000FF"/>
              </a:solidFill>
              <a:round/>
              <a:headEnd/>
              <a:tailEnd type="stealth" w="med" len="med"/>
            </a:ln>
          </p:spPr>
          <p:txBody>
            <a:bodyPr/>
            <a:lstStyle/>
            <a:p>
              <a:endParaRPr lang="en-US"/>
            </a:p>
          </p:txBody>
        </p:sp>
        <p:sp>
          <p:nvSpPr>
            <p:cNvPr id="26652" name="Line 98"/>
            <p:cNvSpPr>
              <a:spLocks noChangeShapeType="1"/>
            </p:cNvSpPr>
            <p:nvPr/>
          </p:nvSpPr>
          <p:spPr bwMode="auto">
            <a:xfrm>
              <a:off x="3906" y="1903"/>
              <a:ext cx="1518" cy="0"/>
            </a:xfrm>
            <a:prstGeom prst="line">
              <a:avLst/>
            </a:prstGeom>
            <a:noFill/>
            <a:ln w="76200">
              <a:solidFill>
                <a:schemeClr val="tx1"/>
              </a:solidFill>
              <a:round/>
              <a:headEnd/>
              <a:tailEnd type="stealth" w="med" len="med"/>
            </a:ln>
          </p:spPr>
          <p:txBody>
            <a:bodyPr/>
            <a:lstStyle/>
            <a:p>
              <a:endParaRPr lang="en-US"/>
            </a:p>
          </p:txBody>
        </p:sp>
        <p:sp>
          <p:nvSpPr>
            <p:cNvPr id="26653" name="Oval 131"/>
            <p:cNvSpPr>
              <a:spLocks noChangeArrowheads="1"/>
            </p:cNvSpPr>
            <p:nvPr/>
          </p:nvSpPr>
          <p:spPr bwMode="auto">
            <a:xfrm>
              <a:off x="3487" y="1440"/>
              <a:ext cx="1505" cy="960"/>
            </a:xfrm>
            <a:prstGeom prst="ellipse">
              <a:avLst/>
            </a:prstGeom>
            <a:noFill/>
            <a:ln w="38100">
              <a:solidFill>
                <a:srgbClr val="FFCC00"/>
              </a:solidFill>
              <a:round/>
              <a:headEnd/>
              <a:tailEnd/>
            </a:ln>
          </p:spPr>
          <p:txBody>
            <a:bodyPr wrap="none" anchor="ctr"/>
            <a:lstStyle/>
            <a:p>
              <a:endParaRPr lang="en-US"/>
            </a:p>
          </p:txBody>
        </p:sp>
        <p:sp>
          <p:nvSpPr>
            <p:cNvPr id="26654" name="Text Box 99"/>
            <p:cNvSpPr txBox="1">
              <a:spLocks noChangeArrowheads="1"/>
            </p:cNvSpPr>
            <p:nvPr/>
          </p:nvSpPr>
          <p:spPr bwMode="auto">
            <a:xfrm>
              <a:off x="4512" y="2064"/>
              <a:ext cx="1008" cy="404"/>
            </a:xfrm>
            <a:prstGeom prst="rect">
              <a:avLst/>
            </a:prstGeom>
            <a:solidFill>
              <a:schemeClr val="bg1"/>
            </a:solidFill>
            <a:ln w="9525">
              <a:noFill/>
              <a:miter lim="800000"/>
              <a:headEnd/>
              <a:tailEnd/>
            </a:ln>
          </p:spPr>
          <p:txBody>
            <a:bodyPr>
              <a:spAutoFit/>
            </a:bodyPr>
            <a:lstStyle/>
            <a:p>
              <a:pPr>
                <a:spcBef>
                  <a:spcPct val="50000"/>
                </a:spcBef>
              </a:pPr>
              <a:r>
                <a:rPr lang="en-US" sz="3600"/>
                <a:t>Force</a:t>
              </a:r>
            </a:p>
          </p:txBody>
        </p:sp>
      </p:grpSp>
      <p:sp>
        <p:nvSpPr>
          <p:cNvPr id="26630" name="Text Box 136"/>
          <p:cNvSpPr txBox="1">
            <a:spLocks noChangeArrowheads="1"/>
          </p:cNvSpPr>
          <p:nvPr/>
        </p:nvSpPr>
        <p:spPr bwMode="auto">
          <a:xfrm>
            <a:off x="533400" y="473075"/>
            <a:ext cx="3505200" cy="822325"/>
          </a:xfrm>
          <a:prstGeom prst="rect">
            <a:avLst/>
          </a:prstGeom>
          <a:noFill/>
          <a:ln w="9525">
            <a:noFill/>
            <a:miter lim="800000"/>
            <a:headEnd/>
            <a:tailEnd/>
          </a:ln>
        </p:spPr>
        <p:txBody>
          <a:bodyPr>
            <a:spAutoFit/>
          </a:bodyPr>
          <a:lstStyle/>
          <a:p>
            <a:pPr algn="ctr">
              <a:spcBef>
                <a:spcPct val="50000"/>
              </a:spcBef>
            </a:pPr>
            <a:r>
              <a:rPr lang="en-US" b="1"/>
              <a:t>A Conductor in a Fixed Magnetic Field</a:t>
            </a:r>
          </a:p>
        </p:txBody>
      </p:sp>
      <p:sp>
        <p:nvSpPr>
          <p:cNvPr id="26631" name="Text Box 137"/>
          <p:cNvSpPr txBox="1">
            <a:spLocks noChangeArrowheads="1"/>
          </p:cNvSpPr>
          <p:nvPr/>
        </p:nvSpPr>
        <p:spPr bwMode="auto">
          <a:xfrm>
            <a:off x="4343400" y="473075"/>
            <a:ext cx="4419600" cy="822325"/>
          </a:xfrm>
          <a:prstGeom prst="rect">
            <a:avLst/>
          </a:prstGeom>
          <a:noFill/>
          <a:ln w="9525">
            <a:noFill/>
            <a:miter lim="800000"/>
            <a:headEnd/>
            <a:tailEnd/>
          </a:ln>
        </p:spPr>
        <p:txBody>
          <a:bodyPr>
            <a:spAutoFit/>
          </a:bodyPr>
          <a:lstStyle/>
          <a:p>
            <a:pPr algn="ctr">
              <a:spcBef>
                <a:spcPct val="50000"/>
              </a:spcBef>
            </a:pPr>
            <a:r>
              <a:rPr lang="en-US" b="1"/>
              <a:t>A Current Carrying Conductor in a Fixed Magnetic Field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590</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dc:creator>
  <cp:lastModifiedBy>Sho</cp:lastModifiedBy>
  <cp:revision>2</cp:revision>
  <dcterms:created xsi:type="dcterms:W3CDTF">2015-04-06T09:56:28Z</dcterms:created>
  <dcterms:modified xsi:type="dcterms:W3CDTF">2015-04-06T11:54:52Z</dcterms:modified>
</cp:coreProperties>
</file>